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4013" r:id="rId16"/>
    <p:sldMasterId id="2147484028" r:id="rId17"/>
  </p:sldMasterIdLst>
  <p:notesMasterIdLst>
    <p:notesMasterId r:id="rId52"/>
  </p:notesMasterIdLst>
  <p:handoutMasterIdLst>
    <p:handoutMasterId r:id="rId53"/>
  </p:handoutMasterIdLst>
  <p:sldIdLst>
    <p:sldId id="446" r:id="rId18"/>
    <p:sldId id="495" r:id="rId19"/>
    <p:sldId id="478" r:id="rId20"/>
    <p:sldId id="346" r:id="rId21"/>
    <p:sldId id="351" r:id="rId22"/>
    <p:sldId id="512" r:id="rId23"/>
    <p:sldId id="256" r:id="rId24"/>
    <p:sldId id="3848" r:id="rId25"/>
    <p:sldId id="3849" r:id="rId26"/>
    <p:sldId id="477" r:id="rId27"/>
    <p:sldId id="483" r:id="rId28"/>
    <p:sldId id="507" r:id="rId29"/>
    <p:sldId id="508" r:id="rId30"/>
    <p:sldId id="510" r:id="rId31"/>
    <p:sldId id="319" r:id="rId32"/>
    <p:sldId id="493" r:id="rId33"/>
    <p:sldId id="3858" r:id="rId34"/>
    <p:sldId id="352" r:id="rId35"/>
    <p:sldId id="3851" r:id="rId36"/>
    <p:sldId id="466" r:id="rId37"/>
    <p:sldId id="474" r:id="rId38"/>
    <p:sldId id="3859" r:id="rId39"/>
    <p:sldId id="3862" r:id="rId40"/>
    <p:sldId id="3864" r:id="rId41"/>
    <p:sldId id="488" r:id="rId42"/>
    <p:sldId id="489" r:id="rId43"/>
    <p:sldId id="3865" r:id="rId44"/>
    <p:sldId id="3860" r:id="rId45"/>
    <p:sldId id="3861" r:id="rId46"/>
    <p:sldId id="485" r:id="rId47"/>
    <p:sldId id="275" r:id="rId48"/>
    <p:sldId id="486" r:id="rId49"/>
    <p:sldId id="276" r:id="rId50"/>
    <p:sldId id="3863" r:id="rId5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94774" autoAdjust="0"/>
  </p:normalViewPr>
  <p:slideViewPr>
    <p:cSldViewPr snapToGrid="0">
      <p:cViewPr varScale="1">
        <p:scale>
          <a:sx n="104" d="100"/>
          <a:sy n="104" d="100"/>
        </p:scale>
        <p:origin x="132"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dirty="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$10,291,904.00</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960 students, which is a increase/decrease of 78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dirty="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$10,291,904.00</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960 students, which is a increase/decrease of 78 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2/13/2023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2/13/2023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9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2480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3305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317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25</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26</a:t>
            </a:fld>
            <a:endParaRPr lang="en-US"/>
          </a:p>
        </p:txBody>
      </p:sp>
    </p:spTree>
    <p:extLst>
      <p:ext uri="{BB962C8B-B14F-4D97-AF65-F5344CB8AC3E}">
        <p14:creationId xmlns:p14="http://schemas.microsoft.com/office/powerpoint/2010/main" val="2401720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0747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0208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30</a:t>
            </a:fld>
            <a:endParaRPr lang="en-US"/>
          </a:p>
        </p:txBody>
      </p:sp>
    </p:spTree>
    <p:extLst>
      <p:ext uri="{BB962C8B-B14F-4D97-AF65-F5344CB8AC3E}">
        <p14:creationId xmlns:p14="http://schemas.microsoft.com/office/powerpoint/2010/main" val="2627221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32</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a:p>
        </p:txBody>
      </p:sp>
    </p:spTree>
    <p:extLst>
      <p:ext uri="{BB962C8B-B14F-4D97-AF65-F5344CB8AC3E}">
        <p14:creationId xmlns:p14="http://schemas.microsoft.com/office/powerpoint/2010/main" val="6079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dirty="0"/>
              <a:t> </a:t>
            </a:r>
          </a:p>
          <a:p>
            <a:pPr lvl="0" eaLnBrk="0" hangingPunct="0"/>
            <a:r>
              <a:rPr lang="en-US" dirty="0"/>
              <a:t>Grade Level –</a:t>
            </a:r>
          </a:p>
          <a:p>
            <a:pPr lvl="1" eaLnBrk="0" hangingPunct="0"/>
            <a:r>
              <a:rPr lang="en-US" dirty="0"/>
              <a:t>K-12</a:t>
            </a:r>
          </a:p>
          <a:p>
            <a:pPr lvl="0" eaLnBrk="0" hangingPunct="0"/>
            <a:r>
              <a:rPr lang="en-US" dirty="0"/>
              <a:t>Poverty – Weighted for all Direct Certification enrolled students.</a:t>
            </a:r>
          </a:p>
          <a:p>
            <a:pPr lvl="0" eaLnBrk="0" hangingPunct="0"/>
            <a:r>
              <a:rPr lang="en-US" dirty="0"/>
              <a:t>Beginning Performance – Weighted Middle School and High School students entering with beginner’s performance on milestones.</a:t>
            </a:r>
          </a:p>
          <a:p>
            <a:pPr lvl="0" eaLnBrk="0" hangingPunct="0"/>
            <a:r>
              <a:rPr lang="en-US" dirty="0"/>
              <a:t>ESOL – Weighted for all ESOL designated students in order to supplement due to ESOL staff being locked.</a:t>
            </a:r>
          </a:p>
          <a:p>
            <a:pPr lvl="0" eaLnBrk="0" hangingPunct="0"/>
            <a:r>
              <a:rPr lang="en-US" dirty="0"/>
              <a:t>Special Education - Weighted for all Special Education students.</a:t>
            </a:r>
          </a:p>
          <a:p>
            <a:pPr lvl="0" eaLnBrk="0" hangingPunct="0"/>
            <a:r>
              <a:rPr lang="en-US" dirty="0"/>
              <a:t>Gifted – Weighted and measured by number of students in the Gifted Program</a:t>
            </a:r>
          </a:p>
          <a:p>
            <a:pPr lvl="0" eaLnBrk="0" hangingPunct="0"/>
            <a:r>
              <a:rPr lang="en-US" dirty="0"/>
              <a:t>Small School Supplement – Weighted for low enrollment schools</a:t>
            </a:r>
          </a:p>
          <a:p>
            <a:pPr lvl="1" eaLnBrk="0" hangingPunct="0"/>
            <a:r>
              <a:rPr lang="en-US" dirty="0"/>
              <a:t>ES – 500</a:t>
            </a:r>
          </a:p>
          <a:p>
            <a:pPr lvl="1" eaLnBrk="0" hangingPunct="0"/>
            <a:r>
              <a:rPr lang="en-US" dirty="0"/>
              <a:t>MS – 600</a:t>
            </a:r>
          </a:p>
          <a:p>
            <a:pPr lvl="1" eaLnBrk="0" hangingPunct="0"/>
            <a:r>
              <a:rPr lang="en-US" dirty="0"/>
              <a:t>HS – 700</a:t>
            </a:r>
          </a:p>
          <a:p>
            <a:r>
              <a:rPr lang="en-US" dirty="0"/>
              <a:t> </a:t>
            </a:r>
          </a:p>
          <a:p>
            <a:r>
              <a:rPr lang="en-US" dirty="0"/>
              <a:t>As you can see, our projected enrollment for FY23 is _______, we increased/decreased by __________ from last year.</a:t>
            </a:r>
          </a:p>
          <a:p>
            <a:endParaRPr lang="en-US" dirty="0"/>
          </a:p>
          <a:p>
            <a:r>
              <a:rPr lang="en-US" dirty="0"/>
              <a:t>We received the following weights for our student characteristics: </a:t>
            </a:r>
            <a:r>
              <a:rPr lang="en-US" b="1" i="1" dirty="0"/>
              <a:t>(Below is just for the script, principals need to insert their school’s characteristics)</a:t>
            </a:r>
            <a:endParaRPr lang="en-US" sz="1400" dirty="0"/>
          </a:p>
          <a:p>
            <a:r>
              <a:rPr lang="en-US" dirty="0"/>
              <a:t> </a:t>
            </a:r>
            <a:endParaRPr lang="en-US" sz="1400" dirty="0"/>
          </a:p>
          <a:p>
            <a:r>
              <a:rPr lang="en-US" dirty="0"/>
              <a:t>Grade Level</a:t>
            </a:r>
            <a:endParaRPr lang="en-US" sz="1400" dirty="0"/>
          </a:p>
          <a:p>
            <a:r>
              <a:rPr lang="en-US" dirty="0"/>
              <a:t>Poverty</a:t>
            </a:r>
            <a:endParaRPr lang="en-US" sz="1400" dirty="0"/>
          </a:p>
          <a:p>
            <a:r>
              <a:rPr lang="en-US" dirty="0"/>
              <a:t>Special Education</a:t>
            </a:r>
            <a:endParaRPr lang="en-US" sz="1400" dirty="0"/>
          </a:p>
          <a:p>
            <a:r>
              <a:rPr lang="en-US" dirty="0"/>
              <a:t>Gifted</a:t>
            </a:r>
            <a:endParaRPr lang="en-US" sz="1400" dirty="0"/>
          </a:p>
          <a:p>
            <a:r>
              <a:rPr lang="en-US" dirty="0"/>
              <a:t>Gifted Supplement</a:t>
            </a:r>
            <a:endParaRPr lang="en-US" sz="1400" dirty="0"/>
          </a:p>
          <a:p>
            <a:r>
              <a:rPr lang="en-US" dirty="0"/>
              <a:t>ELL</a:t>
            </a:r>
            <a:endParaRPr lang="en-US" sz="1400" dirty="0"/>
          </a:p>
          <a:p>
            <a:r>
              <a:rPr lang="en-US" dirty="0"/>
              <a:t>Small School Supplement</a:t>
            </a:r>
            <a:endParaRPr lang="en-US" sz="1400" dirty="0"/>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1357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8865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2248035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59221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888080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31635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06538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544318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967269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01835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3491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14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345574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332003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96"/>
        <p:cNvGrpSpPr/>
        <p:nvPr/>
      </p:nvGrpSpPr>
      <p:grpSpPr>
        <a:xfrm>
          <a:off x="0" y="0"/>
          <a:ext cx="0" cy="0"/>
          <a:chOff x="0" y="0"/>
          <a:chExt cx="0" cy="0"/>
        </a:xfrm>
      </p:grpSpPr>
      <p:sp>
        <p:nvSpPr>
          <p:cNvPr id="97" name="Google Shape;97;p9"/>
          <p:cNvSpPr txBox="1">
            <a:spLocks noGrp="1"/>
          </p:cNvSpPr>
          <p:nvPr>
            <p:ph type="ctrTitle"/>
          </p:nvPr>
        </p:nvSpPr>
        <p:spPr>
          <a:xfrm>
            <a:off x="1167494" y="1122363"/>
            <a:ext cx="6220279"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subTitle" idx="1"/>
          </p:nvPr>
        </p:nvSpPr>
        <p:spPr>
          <a:xfrm>
            <a:off x="1167494" y="3602040"/>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9" name="Google Shape;99;p9"/>
          <p:cNvSpPr/>
          <p:nvPr/>
        </p:nvSpPr>
        <p:spPr>
          <a:xfrm>
            <a:off x="8264426" y="0"/>
            <a:ext cx="3927575" cy="68580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00" name="Google Shape;100;p9"/>
          <p:cNvGrpSpPr/>
          <p:nvPr/>
        </p:nvGrpSpPr>
        <p:grpSpPr>
          <a:xfrm>
            <a:off x="8264428" y="3685939"/>
            <a:ext cx="3927573" cy="3178856"/>
            <a:chOff x="9857014" y="13834"/>
            <a:chExt cx="2334986" cy="1881641"/>
          </a:xfrm>
        </p:grpSpPr>
        <p:sp>
          <p:nvSpPr>
            <p:cNvPr id="101" name="Google Shape;101;p9"/>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2" name="Google Shape;102;p9"/>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103" name="Google Shape;103;p9"/>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4" name="Google Shape;104;p9"/>
          <p:cNvSpPr/>
          <p:nvPr/>
        </p:nvSpPr>
        <p:spPr>
          <a:xfrm>
            <a:off x="10228215"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extLst>
      <p:ext uri="{BB962C8B-B14F-4D97-AF65-F5344CB8AC3E}">
        <p14:creationId xmlns:p14="http://schemas.microsoft.com/office/powerpoint/2010/main" val="32853608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E11E-8DBA-016B-6D5B-73C9762E0D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95F4D9-3456-576C-9F47-9337056100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6BF58-543E-60CA-E453-C706DC67CA01}"/>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5" name="Footer Placeholder 4">
            <a:extLst>
              <a:ext uri="{FF2B5EF4-FFF2-40B4-BE49-F238E27FC236}">
                <a16:creationId xmlns:a16="http://schemas.microsoft.com/office/drawing/2014/main" id="{CAC7719F-59CC-2F02-7ACC-13F03CADE8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6C5DAE-7AED-30E8-2E4E-B1C2BF9D1752}"/>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5221618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64449-07A6-8869-6381-1BF17B400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0C5AD-5EAA-6B82-4043-A8481CFA7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C5997-B5C3-A72C-B920-1CA1D1799A72}"/>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5" name="Footer Placeholder 4">
            <a:extLst>
              <a:ext uri="{FF2B5EF4-FFF2-40B4-BE49-F238E27FC236}">
                <a16:creationId xmlns:a16="http://schemas.microsoft.com/office/drawing/2014/main" id="{8650B030-E0C0-FC72-60C8-8AB2A568D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3CDA62-1A9E-7E9F-5B01-39D15BC9A1E2}"/>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27225512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4142-E60B-5B80-8A94-1BF5C4AB1F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430553-9510-3E0D-56D5-42842D560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03C38-7339-6CE1-D2F3-9EE56B5E5E01}"/>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5" name="Footer Placeholder 4">
            <a:extLst>
              <a:ext uri="{FF2B5EF4-FFF2-40B4-BE49-F238E27FC236}">
                <a16:creationId xmlns:a16="http://schemas.microsoft.com/office/drawing/2014/main" id="{64EDAC25-7B80-67E1-5D03-A148102301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C6482-214A-DCC7-5EA0-2A695678F4E1}"/>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2498405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94AC-C43D-C8E5-61D2-B427AECF9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65E0A5-494A-E8F4-DE1C-E328E01A64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0A710F-A5AC-3A8A-226B-9A938F14F2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00A662-6C18-6BCE-CBEC-1B821792091E}"/>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6" name="Footer Placeholder 5">
            <a:extLst>
              <a:ext uri="{FF2B5EF4-FFF2-40B4-BE49-F238E27FC236}">
                <a16:creationId xmlns:a16="http://schemas.microsoft.com/office/drawing/2014/main" id="{2E50F04F-D631-FC08-AE10-A2A569996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E21973-5F7B-C486-CE5E-8317F73E37C6}"/>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14352744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3D6F-279D-E34D-CF3C-80AAD78C45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8A273-E3CB-27CD-419E-07886FE09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D528E-F582-3A2B-6CBA-ED080650B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AF0C52-47EF-9887-5634-BEF4D2227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0213C9-7E54-2500-94B9-22D270BD8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F5E93-491F-0BE6-75C4-D0CD2DE03BCD}"/>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8" name="Footer Placeholder 7">
            <a:extLst>
              <a:ext uri="{FF2B5EF4-FFF2-40B4-BE49-F238E27FC236}">
                <a16:creationId xmlns:a16="http://schemas.microsoft.com/office/drawing/2014/main" id="{BCFEA397-7400-73B9-5357-F9EE41CA71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DFCC21C-4CE8-4C79-E1DE-2C3F514C7572}"/>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33157821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138C-C5F7-4C2A-7FF7-0DD7D0C72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A48EB-1B46-91CF-0538-B377A347F033}"/>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4" name="Footer Placeholder 3">
            <a:extLst>
              <a:ext uri="{FF2B5EF4-FFF2-40B4-BE49-F238E27FC236}">
                <a16:creationId xmlns:a16="http://schemas.microsoft.com/office/drawing/2014/main" id="{D00DA6C0-F6CE-8305-9B26-A3E8C2B683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4DE71C-BB90-BF5A-BF9C-CC947594D847}"/>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33405134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6D99DB-36CB-DD97-2CBF-24A71EF1D7CE}"/>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3" name="Footer Placeholder 2">
            <a:extLst>
              <a:ext uri="{FF2B5EF4-FFF2-40B4-BE49-F238E27FC236}">
                <a16:creationId xmlns:a16="http://schemas.microsoft.com/office/drawing/2014/main" id="{CF9CD9BA-20EC-3720-E353-D5EBAF12A8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09C601-CF04-126F-3797-0C1A810E9847}"/>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226663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9454-44E3-0C97-AE08-75DCD652F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02E657-99C4-C27D-3023-4358CA221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5E39-4B90-B655-81BE-34C31554B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78CB3-B1D8-096E-795C-A511767F1F62}"/>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6" name="Footer Placeholder 5">
            <a:extLst>
              <a:ext uri="{FF2B5EF4-FFF2-40B4-BE49-F238E27FC236}">
                <a16:creationId xmlns:a16="http://schemas.microsoft.com/office/drawing/2014/main" id="{AE403101-80BA-2382-8968-0DE0635294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DF25C6-97DC-CDD5-C514-5F4632F765DD}"/>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24391285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EB65-8775-7254-6FA1-9CE4234E2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36A11F-6CA4-D968-BEAE-F6CA117F9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7ECCB5B-2B87-A0F4-5AB4-164E427C3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E2ACD-FABD-2891-0B48-2E0EF6A63890}"/>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6" name="Footer Placeholder 5">
            <a:extLst>
              <a:ext uri="{FF2B5EF4-FFF2-40B4-BE49-F238E27FC236}">
                <a16:creationId xmlns:a16="http://schemas.microsoft.com/office/drawing/2014/main" id="{F529F427-6C68-AE50-864C-3CF4B171FF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88E6B-E3C6-5C67-777E-15BEC8F062E5}"/>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24469631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AB76-4ED7-062D-B3BF-7A51B87BA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70468C-AF0C-ED93-B08A-7133966205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5395A-CB1E-207C-89FB-0D4C9BC7995C}"/>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5" name="Footer Placeholder 4">
            <a:extLst>
              <a:ext uri="{FF2B5EF4-FFF2-40B4-BE49-F238E27FC236}">
                <a16:creationId xmlns:a16="http://schemas.microsoft.com/office/drawing/2014/main" id="{8AB7881C-F56A-B6D3-A521-757447E49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C4FDE-85B8-EDB1-5CE9-E9E8E5C227F1}"/>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5513473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D8E56-00DE-3D57-ED07-41068FD03C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F05B4-BD25-C21C-3551-42EA326193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20068-FD2C-EC40-B73E-B1C80FF18727}"/>
              </a:ext>
            </a:extLst>
          </p:cNvPr>
          <p:cNvSpPr>
            <a:spLocks noGrp="1"/>
          </p:cNvSpPr>
          <p:nvPr>
            <p:ph type="dt" sz="half" idx="10"/>
          </p:nvPr>
        </p:nvSpPr>
        <p:spPr/>
        <p:txBody>
          <a:bodyPr/>
          <a:lstStyle/>
          <a:p>
            <a:fld id="{4A167F34-B93F-4182-AC16-DEBAD8770C7B}" type="datetimeFigureOut">
              <a:rPr lang="en-US" smtClean="0"/>
              <a:t>2/13/2023</a:t>
            </a:fld>
            <a:endParaRPr lang="en-US" dirty="0"/>
          </a:p>
        </p:txBody>
      </p:sp>
      <p:sp>
        <p:nvSpPr>
          <p:cNvPr id="5" name="Footer Placeholder 4">
            <a:extLst>
              <a:ext uri="{FF2B5EF4-FFF2-40B4-BE49-F238E27FC236}">
                <a16:creationId xmlns:a16="http://schemas.microsoft.com/office/drawing/2014/main" id="{4983289C-D500-D3E2-07FB-5000E70F60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FC54FF-F0A2-7351-EB9B-35A05699FB7A}"/>
              </a:ext>
            </a:extLst>
          </p:cNvPr>
          <p:cNvSpPr>
            <a:spLocks noGrp="1"/>
          </p:cNvSpPr>
          <p:nvPr>
            <p:ph type="sldNum" sz="quarter" idx="12"/>
          </p:nvPr>
        </p:nvSpPr>
        <p:spPr/>
        <p:txBody>
          <a:bodyPr/>
          <a:lstStyle/>
          <a:p>
            <a:fld id="{1433E300-AB7D-42C6-81DC-3509A95BAA4E}" type="slidenum">
              <a:rPr lang="en-US" smtClean="0"/>
              <a:t>‹#›</a:t>
            </a:fld>
            <a:endParaRPr lang="en-US" dirty="0"/>
          </a:p>
        </p:txBody>
      </p:sp>
    </p:spTree>
    <p:extLst>
      <p:ext uri="{BB962C8B-B14F-4D97-AF65-F5344CB8AC3E}">
        <p14:creationId xmlns:p14="http://schemas.microsoft.com/office/powerpoint/2010/main" val="1538663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2/13/2023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4354516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F1B8C3-7C1F-8AF1-852C-C5E98828D9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8DF622-D5B5-8FF9-D13C-9232FFEF2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3517B-2263-A8A3-3B1C-1E43ADF92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67F34-B93F-4182-AC16-DEBAD8770C7B}" type="datetimeFigureOut">
              <a:rPr lang="en-US" smtClean="0"/>
              <a:t>2/13/2023</a:t>
            </a:fld>
            <a:endParaRPr lang="en-US" dirty="0"/>
          </a:p>
        </p:txBody>
      </p:sp>
      <p:sp>
        <p:nvSpPr>
          <p:cNvPr id="5" name="Footer Placeholder 4">
            <a:extLst>
              <a:ext uri="{FF2B5EF4-FFF2-40B4-BE49-F238E27FC236}">
                <a16:creationId xmlns:a16="http://schemas.microsoft.com/office/drawing/2014/main" id="{D560BE5B-B956-0C71-571C-D7C40C5F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6F7E9CE-D0B7-F981-6D15-923C89266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3E300-AB7D-42C6-81DC-3509A95BAA4E}" type="slidenum">
              <a:rPr lang="en-US" smtClean="0"/>
              <a:t>‹#›</a:t>
            </a:fld>
            <a:endParaRPr lang="en-US" dirty="0"/>
          </a:p>
        </p:txBody>
      </p:sp>
    </p:spTree>
    <p:extLst>
      <p:ext uri="{BB962C8B-B14F-4D97-AF65-F5344CB8AC3E}">
        <p14:creationId xmlns:p14="http://schemas.microsoft.com/office/powerpoint/2010/main" val="403075112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2/13/2023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2/13/2023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132.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1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17.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2.xm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png"/><Relationship Id="rId7" Type="http://schemas.openxmlformats.org/officeDocument/2006/relationships/diagramColors" Target="../diagrams/colors7.xml"/><Relationship Id="rId2" Type="http://schemas.openxmlformats.org/officeDocument/2006/relationships/notesSlide" Target="../notesSlides/notesSlide27.xml"/><Relationship Id="rId1" Type="http://schemas.openxmlformats.org/officeDocument/2006/relationships/slideLayout" Target="../slideLayouts/slideLayout14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South Atlanta High School</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11</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1124408736"/>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7" name="Picture 6">
            <a:extLst>
              <a:ext uri="{FF2B5EF4-FFF2-40B4-BE49-F238E27FC236}">
                <a16:creationId xmlns:a16="http://schemas.microsoft.com/office/drawing/2014/main" id="{4CE7433F-5D85-0972-C1A8-96C3C712154B}"/>
              </a:ext>
            </a:extLst>
          </p:cNvPr>
          <p:cNvPicPr>
            <a:picLocks noChangeAspect="1"/>
          </p:cNvPicPr>
          <p:nvPr/>
        </p:nvPicPr>
        <p:blipFill>
          <a:blip r:embed="rId3"/>
          <a:stretch>
            <a:fillRect/>
          </a:stretch>
        </p:blipFill>
        <p:spPr>
          <a:xfrm>
            <a:off x="2891569" y="0"/>
            <a:ext cx="6408861" cy="6858000"/>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graphicFrame>
        <p:nvGraphicFramePr>
          <p:cNvPr id="7" name="Object 6">
            <a:extLst>
              <a:ext uri="{FF2B5EF4-FFF2-40B4-BE49-F238E27FC236}">
                <a16:creationId xmlns:a16="http://schemas.microsoft.com/office/drawing/2014/main" id="{0666CAAC-7DC5-5865-0752-143268288559}"/>
              </a:ext>
            </a:extLst>
          </p:cNvPr>
          <p:cNvGraphicFramePr>
            <a:graphicFrameLocks noChangeAspect="1"/>
          </p:cNvGraphicFramePr>
          <p:nvPr>
            <p:extLst>
              <p:ext uri="{D42A27DB-BD31-4B8C-83A1-F6EECF244321}">
                <p14:modId xmlns:p14="http://schemas.microsoft.com/office/powerpoint/2010/main" val="4273477671"/>
              </p:ext>
            </p:extLst>
          </p:nvPr>
        </p:nvGraphicFramePr>
        <p:xfrm>
          <a:off x="2566988" y="1317625"/>
          <a:ext cx="7058025" cy="4219575"/>
        </p:xfrm>
        <a:graphic>
          <a:graphicData uri="http://schemas.openxmlformats.org/presentationml/2006/ole">
            <mc:AlternateContent xmlns:mc="http://schemas.openxmlformats.org/markup-compatibility/2006">
              <mc:Choice xmlns:v="urn:schemas-microsoft-com:vml" Requires="v">
                <p:oleObj name="Worksheet" r:id="rId3" imgW="7058058" imgH="4219408" progId="Excel.Sheet.12">
                  <p:embed/>
                </p:oleObj>
              </mc:Choice>
              <mc:Fallback>
                <p:oleObj name="Worksheet" r:id="rId3" imgW="7058058" imgH="4219408" progId="Excel.Sheet.12">
                  <p:embed/>
                  <p:pic>
                    <p:nvPicPr>
                      <p:cNvPr id="0" name=""/>
                      <p:cNvPicPr/>
                      <p:nvPr/>
                    </p:nvPicPr>
                    <p:blipFill>
                      <a:blip r:embed="rId4"/>
                      <a:stretch>
                        <a:fillRect/>
                      </a:stretch>
                    </p:blipFill>
                    <p:spPr>
                      <a:xfrm>
                        <a:off x="2566988" y="1317625"/>
                        <a:ext cx="7058025" cy="4219575"/>
                      </a:xfrm>
                      <a:prstGeom prst="rect">
                        <a:avLst/>
                      </a:prstGeom>
                    </p:spPr>
                  </p:pic>
                </p:oleObj>
              </mc:Fallback>
            </mc:AlternateContent>
          </a:graphicData>
        </a:graphic>
      </p:graphicFrame>
    </p:spTree>
    <p:extLst>
      <p:ext uri="{BB962C8B-B14F-4D97-AF65-F5344CB8AC3E}">
        <p14:creationId xmlns:p14="http://schemas.microsoft.com/office/powerpoint/2010/main" val="30098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82CAA8B-A910-9F5C-32EF-5234C073B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996" y="1355732"/>
            <a:ext cx="5538722" cy="13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234406" y="494900"/>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a:latin typeface="Calibri" panose="020F0502020204030204" pitchFamily="34" charset="0"/>
              <a:cs typeface="Calibri" panose="020F0502020204030204" pitchFamily="34" charset="0"/>
            </a:endParaRPr>
          </a:p>
          <a:p>
            <a:r>
              <a:rPr lang="en-US" sz="200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a:p>
        </p:txBody>
      </p:sp>
      <p:sp>
        <p:nvSpPr>
          <p:cNvPr id="18" name="TextBox 17">
            <a:extLst>
              <a:ext uri="{FF2B5EF4-FFF2-40B4-BE49-F238E27FC236}">
                <a16:creationId xmlns:a16="http://schemas.microsoft.com/office/drawing/2014/main" id="{8B7716F8-10C6-40EA-A259-F2A34AAC9E5A}"/>
              </a:ext>
            </a:extLst>
          </p:cNvPr>
          <p:cNvSpPr txBox="1"/>
          <p:nvPr/>
        </p:nvSpPr>
        <p:spPr>
          <a:xfrm rot="20164409">
            <a:off x="3867465" y="1786127"/>
            <a:ext cx="7057394" cy="707886"/>
          </a:xfrm>
          <a:prstGeom prst="rect">
            <a:avLst/>
          </a:prstGeom>
          <a:noFill/>
        </p:spPr>
        <p:txBody>
          <a:bodyPr wrap="square" rtlCol="0">
            <a:spAutoFit/>
          </a:bodyPr>
          <a:lstStyle/>
          <a:p>
            <a:pPr algn="ctr"/>
            <a:r>
              <a:rPr lang="en-US" sz="4000" b="1">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Example</a:t>
            </a:r>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08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15</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16</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(South Atlanta  Budget Feedback Discussion</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a:t>To be presented to GO Team </a:t>
            </a:r>
            <a:r>
              <a:rPr lang="en-US" sz="1600" b="1" i="1">
                <a:solidFill>
                  <a:schemeClr val="accent4"/>
                </a:solidFill>
              </a:rPr>
              <a:t>BEFORE</a:t>
            </a:r>
            <a:r>
              <a:rPr lang="en-US" sz="1600" i="1"/>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17</a:t>
            </a:fld>
            <a:endParaRPr lang="en-US"/>
          </a:p>
        </p:txBody>
      </p:sp>
    </p:spTree>
    <p:extLst>
      <p:ext uri="{BB962C8B-B14F-4D97-AF65-F5344CB8AC3E}">
        <p14:creationId xmlns:p14="http://schemas.microsoft.com/office/powerpoint/2010/main" val="231774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18</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pPr>
              <a:defRPr/>
            </a:pPr>
            <a:r>
              <a:rPr lang="en-US" sz="6000" b="1">
                <a:ln w="22225">
                  <a:solidFill>
                    <a:srgbClr val="D47B22"/>
                  </a:solidFill>
                  <a:prstDash val="solid"/>
                </a:ln>
                <a:solidFill>
                  <a:srgbClr val="D47B22"/>
                </a:solidFill>
                <a:latin typeface="Tenorite"/>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19</a:t>
            </a:fld>
            <a:endParaRPr lang="en-US">
              <a:solidFill>
                <a:srgbClr val="159839"/>
              </a:solidFill>
            </a:endParaRPr>
          </a:p>
        </p:txBody>
      </p:sp>
    </p:spTree>
    <p:extLst>
      <p:ext uri="{BB962C8B-B14F-4D97-AF65-F5344CB8AC3E}">
        <p14:creationId xmlns:p14="http://schemas.microsoft.com/office/powerpoint/2010/main" val="429010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algn="ctr"/>
            <a:r>
              <a:rPr lang="en-US" sz="3200" b="1">
                <a:latin typeface="+mj-lt"/>
              </a:rPr>
              <a:t>Descriptions of Strategic Plan</a:t>
            </a:r>
          </a:p>
          <a:p>
            <a:pPr algn="ctr"/>
            <a:r>
              <a:rPr lang="en-US" sz="3200" b="1">
                <a:latin typeface="+mj-lt"/>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Priorities: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FY24 funding </a:t>
            </a:r>
            <a:r>
              <a:rPr lang="en-US" sz="2400" u="sng">
                <a:latin typeface="Calibri" panose="020F0502020204030204" pitchFamily="34" charset="0"/>
                <a:cs typeface="Calibri" panose="020F0502020204030204" pitchFamily="34" charset="0"/>
              </a:rPr>
              <a:t>priorities</a:t>
            </a:r>
            <a:r>
              <a:rPr lang="en-US" sz="2400">
                <a:latin typeface="Calibri" panose="020F0502020204030204" pitchFamily="34" charset="0"/>
                <a:cs typeface="Calibri" panose="020F0502020204030204" pitchFamily="34" charset="0"/>
              </a:rPr>
              <a:t> from the school’s strategic plan, ranked by the order of importance.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APS Five Focus Area:</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What part of the APS Five is the priority aligned to?</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Strategies: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Lays out specific objectives for schools improvement.</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Request: </a:t>
            </a:r>
            <a:r>
              <a:rPr lang="en-US" sz="2400">
                <a:latin typeface="Calibri" panose="020F0502020204030204" pitchFamily="34" charset="0"/>
                <a:cs typeface="Calibri" panose="020F0502020204030204" pitchFamily="34" charset="0"/>
              </a:rPr>
              <a:t>“The Ask”  What needs to be funded in order to support the strategy?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Amount:</a:t>
            </a:r>
            <a:r>
              <a:rPr lang="en-US" sz="2400">
                <a:latin typeface="Calibri" panose="020F0502020204030204" pitchFamily="34" charset="0"/>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fld id="{3D6C3DC6-EF6E-8948-BFE6-808D46D584D8}" type="slidenum">
              <a:rPr lang="en-US" smtClean="0"/>
              <a:t>20</a:t>
            </a:fld>
            <a:endParaRPr lang="en-US"/>
          </a:p>
        </p:txBody>
      </p:sp>
    </p:spTree>
    <p:extLst>
      <p:ext uri="{BB962C8B-B14F-4D97-AF65-F5344CB8AC3E}">
        <p14:creationId xmlns:p14="http://schemas.microsoft.com/office/powerpoint/2010/main" val="411937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89912809"/>
              </p:ext>
            </p:extLst>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21</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2920101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a:t>
                      </a:r>
                      <a:r>
                        <a:rPr lang="en-US" sz="1100" b="0" i="1" baseline="0" dirty="0">
                          <a:solidFill>
                            <a:srgbClr val="FF0000"/>
                          </a:solidFill>
                        </a:rPr>
                        <a:t>(example-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22</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203073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841149394"/>
              </p:ext>
            </p:extLst>
          </p:nvPr>
        </p:nvGraphicFramePr>
        <p:xfrm>
          <a:off x="3640678" y="1240623"/>
          <a:ext cx="8094122" cy="5303522"/>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23</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FY24 CARES Allocation $(Insert Amount Here)___</a:t>
            </a:r>
            <a:endParaRPr lang="en-US" sz="2000" b="1" dirty="0">
              <a:solidFill>
                <a:prstClr val="black"/>
              </a:solidFill>
              <a:latin typeface="Century Schoolbook" panose="02040604050505020304"/>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90944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24</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108719"/>
            <a:ext cx="8772524" cy="707886"/>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FY24 Title I Family Engagement Funds</a:t>
            </a:r>
          </a:p>
          <a:p>
            <a:pPr algn="ctr">
              <a:defRPr/>
            </a:pPr>
            <a:r>
              <a:rPr lang="en-US" sz="2000" b="1" dirty="0">
                <a:latin typeface="Century Schoolbook"/>
              </a:rPr>
              <a:t>$15,000.00</a:t>
            </a:r>
            <a:endParaRPr lang="en-US" dirty="0"/>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483686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solidFill>
                  <a:sysClr val="windowText" lastClr="000000"/>
                </a:solidFill>
                <a:latin typeface="Calibri"/>
              </a:rPr>
              <a:t>Budget by Function (Required)</a:t>
            </a:r>
          </a:p>
          <a:p>
            <a:pPr>
              <a:defRPr/>
            </a:pPr>
            <a:r>
              <a:rPr lang="en-US" sz="3400" i="1">
                <a:solidFill>
                  <a:sysClr val="windowText" lastClr="000000"/>
                </a:solidFill>
                <a:latin typeface="Calibri"/>
              </a:rPr>
              <a:t>*Based on Current Allocation of School Budget</a:t>
            </a:r>
          </a:p>
          <a:p>
            <a:pPr>
              <a:defRPr/>
            </a:pPr>
            <a:endParaRPr lang="en-US">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25</a:t>
            </a:fld>
            <a:endParaRPr lang="en-US">
              <a:solidFill>
                <a:srgbClr val="F5F5F5"/>
              </a:solidFill>
            </a:endParaRPr>
          </a:p>
        </p:txBody>
      </p:sp>
      <p:pic>
        <p:nvPicPr>
          <p:cNvPr id="8" name="Picture 7">
            <a:extLst>
              <a:ext uri="{FF2B5EF4-FFF2-40B4-BE49-F238E27FC236}">
                <a16:creationId xmlns:a16="http://schemas.microsoft.com/office/drawing/2014/main" id="{7FC082F3-F16F-2512-EF68-2B1AB9A25AE6}"/>
              </a:ext>
            </a:extLst>
          </p:cNvPr>
          <p:cNvPicPr>
            <a:picLocks noChangeAspect="1"/>
          </p:cNvPicPr>
          <p:nvPr/>
        </p:nvPicPr>
        <p:blipFill>
          <a:blip r:embed="rId3"/>
          <a:stretch>
            <a:fillRect/>
          </a:stretch>
        </p:blipFill>
        <p:spPr>
          <a:xfrm>
            <a:off x="1939634" y="1432068"/>
            <a:ext cx="8164962" cy="4389120"/>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solidFill>
                  <a:sysClr val="windowText" lastClr="000000"/>
                </a:solidFill>
                <a:latin typeface="Calibri"/>
              </a:rPr>
              <a:t>Budget by Function (Required)</a:t>
            </a:r>
          </a:p>
          <a:p>
            <a:pPr>
              <a:defRPr/>
            </a:pPr>
            <a:r>
              <a:rPr lang="en-US" sz="3600" i="1">
                <a:solidFill>
                  <a:sysClr val="windowText" lastClr="000000"/>
                </a:solidFill>
                <a:latin typeface="Calibri"/>
              </a:rPr>
              <a:t>*Based on Current Allocation of School Budget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26</a:t>
            </a:fld>
            <a:endParaRPr lang="en-US">
              <a:solidFill>
                <a:srgbClr val="F5F5F5"/>
              </a:solidFill>
            </a:endParaRPr>
          </a:p>
        </p:txBody>
      </p:sp>
      <p:pic>
        <p:nvPicPr>
          <p:cNvPr id="6" name="Picture 5">
            <a:extLst>
              <a:ext uri="{FF2B5EF4-FFF2-40B4-BE49-F238E27FC236}">
                <a16:creationId xmlns:a16="http://schemas.microsoft.com/office/drawing/2014/main" id="{2FBCA700-A4E2-C5F9-F58D-A990F52C612A}"/>
              </a:ext>
            </a:extLst>
          </p:cNvPr>
          <p:cNvPicPr>
            <a:picLocks noChangeAspect="1"/>
          </p:cNvPicPr>
          <p:nvPr/>
        </p:nvPicPr>
        <p:blipFill>
          <a:blip r:embed="rId3"/>
          <a:stretch>
            <a:fillRect/>
          </a:stretch>
        </p:blipFill>
        <p:spPr>
          <a:xfrm>
            <a:off x="2523186" y="957941"/>
            <a:ext cx="8229600" cy="5248982"/>
          </a:xfrm>
          <a:prstGeom prst="rect">
            <a:avLst/>
          </a:prstGeom>
        </p:spPr>
      </p:pic>
    </p:spTree>
    <p:extLst>
      <p:ext uri="{BB962C8B-B14F-4D97-AF65-F5344CB8AC3E}">
        <p14:creationId xmlns:p14="http://schemas.microsoft.com/office/powerpoint/2010/main" val="71618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27</a:t>
            </a:fld>
            <a:endParaRPr lang="en-US"/>
          </a:p>
        </p:txBody>
      </p:sp>
    </p:spTree>
    <p:extLst>
      <p:ext uri="{BB962C8B-B14F-4D97-AF65-F5344CB8AC3E}">
        <p14:creationId xmlns:p14="http://schemas.microsoft.com/office/powerpoint/2010/main" val="371331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26264582"/>
              </p:ext>
            </p:extLst>
          </p:nvPr>
        </p:nvGraphicFramePr>
        <p:xfrm>
          <a:off x="3640678" y="1240623"/>
          <a:ext cx="8094122" cy="5303522"/>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28</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algn="ctr">
              <a:defRPr/>
            </a:pPr>
            <a:r>
              <a:rPr lang="en-US" sz="2700" b="1" dirty="0">
                <a:latin typeface="Century Schoolbook"/>
              </a:rPr>
              <a:t>Plan for FY24 Leveling Reserve </a:t>
            </a:r>
          </a:p>
          <a:p>
            <a:pPr algn="ctr">
              <a:defRPr/>
            </a:pPr>
            <a:r>
              <a:rPr lang="en-US" sz="2700" b="1" dirty="0">
                <a:latin typeface="Century Schoolbook"/>
              </a:rPr>
              <a:t>$__(Insert Amount Here)___</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2771567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958417002"/>
              </p:ext>
            </p:extLst>
          </p:nvPr>
        </p:nvGraphicFramePr>
        <p:xfrm>
          <a:off x="3640678" y="1240623"/>
          <a:ext cx="8094122" cy="5303522"/>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dirty="0">
                          <a:solidFill>
                            <a:srgbClr val="FF0000"/>
                          </a:solidFill>
                        </a:rPr>
                        <a:t>Increase</a:t>
                      </a:r>
                      <a:r>
                        <a:rPr lang="en-US" sz="1100" b="0" baseline="0" dirty="0">
                          <a:solidFill>
                            <a:srgbClr val="FF0000"/>
                          </a:solidFill>
                        </a:rPr>
                        <a:t> level of rigor and relevance (example- please remove)</a:t>
                      </a:r>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Fostering Academic Excellence for All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guided reading training for all staff </a:t>
                      </a: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dirty="0">
                          <a:solidFill>
                            <a:srgbClr val="FF0000"/>
                          </a:solidFill>
                        </a:rPr>
                        <a:t>$84, 134</a:t>
                      </a:r>
                    </a:p>
                    <a:p>
                      <a:pPr marL="0" algn="l" defTabSz="685800" rtl="0" eaLnBrk="1" latinLnBrk="0" hangingPunct="1"/>
                      <a:endParaRPr lang="en-US" sz="1100" b="0" kern="1200" dirty="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dirty="0">
                          <a:solidFill>
                            <a:srgbClr val="FF0000"/>
                          </a:solidFill>
                        </a:rPr>
                        <a:t>(example- please remove)</a:t>
                      </a:r>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29</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algn="ctr">
              <a:defRPr/>
            </a:pPr>
            <a:r>
              <a:rPr lang="en-US" sz="2000" b="1" dirty="0">
                <a:latin typeface="Century Schoolbook"/>
              </a:rPr>
              <a:t>Plan for FY24 Title I Holdback $60,696 </a:t>
            </a:r>
            <a:endParaRPr lang="en-US" sz="2000" b="1" dirty="0">
              <a:solidFill>
                <a:prstClr val="black"/>
              </a:solidFill>
              <a:latin typeface="Century Schoolbook"/>
            </a:endParaRP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lumMod val="75000"/>
                  </a:schemeClr>
                </a:solidFill>
              </a:rPr>
              <a:t>EXAMPLE</a:t>
            </a:r>
          </a:p>
        </p:txBody>
      </p:sp>
    </p:spTree>
    <p:extLst>
      <p:ext uri="{BB962C8B-B14F-4D97-AF65-F5344CB8AC3E}">
        <p14:creationId xmlns:p14="http://schemas.microsoft.com/office/powerpoint/2010/main" val="56491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30</a:t>
            </a:fld>
            <a:endParaRPr lang="en-US"/>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extLst>
              <p:ext uri="{D42A27DB-BD31-4B8C-83A1-F6EECF244321}">
                <p14:modId xmlns:p14="http://schemas.microsoft.com/office/powerpoint/2010/main" val="3196917409"/>
              </p:ext>
            </p:extLst>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a:solidFill>
                  <a:srgbClr val="0083A9"/>
                </a:solidFill>
              </a:rPr>
              <a:pPr/>
              <a:t>31</a:t>
            </a:fld>
            <a:endParaRPr>
              <a:solidFill>
                <a:srgbClr val="0083A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dirty="0">
                <a:solidFill>
                  <a:schemeClr val="tx2">
                    <a:lumMod val="75000"/>
                  </a:schemeClr>
                </a:solidFill>
              </a:rPr>
              <a:t>February </a:t>
            </a:r>
            <a:endParaRPr lang="en-US"/>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32</a:t>
            </a:fld>
            <a:endParaRPr lang="en-US"/>
          </a:p>
        </p:txBody>
      </p:sp>
    </p:spTree>
    <p:extLst>
      <p:ext uri="{BB962C8B-B14F-4D97-AF65-F5344CB8AC3E}">
        <p14:creationId xmlns:p14="http://schemas.microsoft.com/office/powerpoint/2010/main" val="4257743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r>
              <a:rPr lang="en-US"/>
              <a:t>Thank you</a:t>
            </a:r>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33</a:t>
            </a:fld>
            <a:endParaRPr>
              <a:solidFill>
                <a:srgbClr val="0083A9"/>
              </a:solidFill>
              <a:latin typeface="Tenorit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pic>
        <p:nvPicPr>
          <p:cNvPr id="71" name="Picture 4" descr="Image result for you are here">
            <a:extLst>
              <a:ext uri="{FF2B5EF4-FFF2-40B4-BE49-F238E27FC236}">
                <a16:creationId xmlns:a16="http://schemas.microsoft.com/office/drawing/2014/main" id="{FE7CF96E-AB3D-0AC5-CD35-29107FA5F8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dirty="0">
                <a:solidFill>
                  <a:schemeClr val="accent3"/>
                </a:solidFill>
              </a:rPr>
              <a:t>What</a:t>
            </a:r>
          </a:p>
          <a:p>
            <a:pPr marL="57150" marR="0" lvl="0" indent="6350" algn="l" rtl="0">
              <a:spcBef>
                <a:spcPts val="0"/>
              </a:spcBef>
              <a:spcAft>
                <a:spcPts val="1200"/>
              </a:spcAft>
              <a:buSzPct val="100000"/>
            </a:pPr>
            <a:r>
              <a:rPr lang="en-US" sz="2200" dirty="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dirty="0">
                <a:solidFill>
                  <a:schemeClr val="accent3"/>
                </a:solidFill>
              </a:rPr>
              <a:t>Why</a:t>
            </a:r>
          </a:p>
          <a:p>
            <a:pPr marL="57150" indent="6350">
              <a:spcBef>
                <a:spcPts val="0"/>
              </a:spcBef>
              <a:spcAft>
                <a:spcPts val="1200"/>
              </a:spcAft>
              <a:buSzPct val="100000"/>
            </a:pPr>
            <a:r>
              <a:rPr lang="en-US" sz="2200" dirty="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dirty="0">
                <a:solidFill>
                  <a:schemeClr val="accent3"/>
                </a:solidFill>
              </a:rPr>
              <a:t>When</a:t>
            </a:r>
          </a:p>
          <a:p>
            <a:pPr marL="520700" indent="-457200">
              <a:spcBef>
                <a:spcPts val="600"/>
              </a:spcBef>
              <a:buSzPct val="100000"/>
            </a:pPr>
            <a:r>
              <a:rPr lang="en-US" sz="2200" dirty="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2">
            <a:extLst>
              <a:ext uri="{FF2B5EF4-FFF2-40B4-BE49-F238E27FC236}">
                <a16:creationId xmlns:a16="http://schemas.microsoft.com/office/drawing/2014/main" id="{1C1B3CEB-1610-0DA4-E9B1-69F36FDA79D0}"/>
              </a:ext>
            </a:extLst>
          </p:cNvPr>
          <p:cNvSpPr txBox="1"/>
          <p:nvPr/>
        </p:nvSpPr>
        <p:spPr>
          <a:xfrm>
            <a:off x="273808" y="1989514"/>
            <a:ext cx="2036190" cy="391795"/>
          </a:xfrm>
          <a:prstGeom prst="rect">
            <a:avLst/>
          </a:prstGeom>
        </p:spPr>
        <p:txBody>
          <a:bodyPr vert="horz" wrap="square" lIns="0" tIns="12700" rIns="0" bIns="0" rtlCol="0">
            <a:spAutoFit/>
          </a:bodyPr>
          <a:lstStyle/>
          <a:p>
            <a:pPr marL="495934" marR="5080" lvl="0" indent="-48387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APS </a:t>
            </a:r>
            <a:r>
              <a:rPr kumimoji="0" sz="1200" b="1" i="1" u="none" strike="noStrike" kern="1200" cap="none" spc="0" normalizeH="0" baseline="0" noProof="0" dirty="0">
                <a:ln>
                  <a:noFill/>
                </a:ln>
                <a:solidFill>
                  <a:srgbClr val="151515"/>
                </a:solidFill>
                <a:effectLst/>
                <a:uLnTx/>
                <a:uFillTx/>
                <a:latin typeface="Calibri"/>
                <a:ea typeface="+mn-ea"/>
                <a:cs typeface="Calibri"/>
              </a:rPr>
              <a:t>Strategic </a:t>
            </a:r>
            <a:r>
              <a:rPr kumimoji="0" sz="1200" b="1" i="1" u="none" strike="noStrike" kern="1200" cap="none" spc="-5" normalizeH="0" baseline="0" noProof="0" dirty="0">
                <a:ln>
                  <a:noFill/>
                </a:ln>
                <a:solidFill>
                  <a:srgbClr val="151515"/>
                </a:solidFill>
                <a:effectLst/>
                <a:uLnTx/>
                <a:uFillTx/>
                <a:latin typeface="Calibri"/>
                <a:ea typeface="+mn-ea"/>
                <a:cs typeface="Calibri"/>
              </a:rPr>
              <a:t>Priorities</a:t>
            </a:r>
            <a:endParaRPr kumimoji="0" lang="en-US" sz="1200" b="1" i="1" u="none" strike="noStrike" kern="1200" cap="none" spc="-5" normalizeH="0" baseline="0" noProof="0" dirty="0">
              <a:ln>
                <a:noFill/>
              </a:ln>
              <a:solidFill>
                <a:srgbClr val="151515"/>
              </a:solidFill>
              <a:effectLst/>
              <a:uLnTx/>
              <a:uFillTx/>
              <a:latin typeface="Calibri"/>
              <a:ea typeface="+mn-ea"/>
              <a:cs typeface="Calibri"/>
            </a:endParaRPr>
          </a:p>
          <a:p>
            <a:pPr marL="495934" marR="5080" lvl="0" indent="-48387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0" normalizeH="0" baseline="0" noProof="0" dirty="0">
                <a:ln>
                  <a:noFill/>
                </a:ln>
                <a:solidFill>
                  <a:srgbClr val="151515"/>
                </a:solidFill>
                <a:effectLst/>
                <a:uLnTx/>
                <a:uFillTx/>
                <a:latin typeface="Calibri"/>
                <a:ea typeface="+mn-ea"/>
                <a:cs typeface="Calibri"/>
              </a:rPr>
              <a:t>&amp;</a:t>
            </a:r>
            <a:r>
              <a:rPr kumimoji="0" lang="en-US" sz="1200" b="1" i="1" u="none" strike="noStrike" kern="1200" cap="none" spc="0" normalizeH="0" baseline="0" noProof="0" dirty="0">
                <a:ln>
                  <a:noFill/>
                </a:ln>
                <a:solidFill>
                  <a:srgbClr val="151515"/>
                </a:solidFill>
                <a:effectLst/>
                <a:uLnTx/>
                <a:uFillTx/>
                <a:latin typeface="Calibri"/>
                <a:ea typeface="+mn-ea"/>
                <a:cs typeface="Calibri"/>
              </a:rPr>
              <a:t> </a:t>
            </a:r>
            <a:r>
              <a:rPr kumimoji="0" sz="1200" b="1" i="1" u="none" strike="noStrike" kern="1200" cap="none" spc="-5" normalizeH="0" baseline="0" noProof="0" dirty="0">
                <a:ln>
                  <a:noFill/>
                </a:ln>
                <a:solidFill>
                  <a:srgbClr val="151515"/>
                </a:solidFill>
                <a:effectLst/>
                <a:uLnTx/>
                <a:uFillTx/>
                <a:latin typeface="Calibri"/>
                <a:ea typeface="+mn-ea"/>
                <a:cs typeface="Calibri"/>
              </a:rPr>
              <a:t>Initiatives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6" name="object 8">
            <a:extLst>
              <a:ext uri="{FF2B5EF4-FFF2-40B4-BE49-F238E27FC236}">
                <a16:creationId xmlns:a16="http://schemas.microsoft.com/office/drawing/2014/main" id="{02EB63BA-9ED1-E17E-F98A-9EF51B98C06F}"/>
              </a:ext>
            </a:extLst>
          </p:cNvPr>
          <p:cNvSpPr txBox="1"/>
          <p:nvPr/>
        </p:nvSpPr>
        <p:spPr>
          <a:xfrm>
            <a:off x="3426691" y="100361"/>
            <a:ext cx="5163585" cy="289823"/>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1" i="0" u="none" strike="noStrike" kern="1200" cap="none" spc="0" normalizeH="0" baseline="0" noProof="0" dirty="0">
                <a:ln>
                  <a:noFill/>
                </a:ln>
                <a:solidFill>
                  <a:srgbClr val="0083A9"/>
                </a:solidFill>
                <a:effectLst/>
                <a:uLnTx/>
                <a:uFillTx/>
                <a:latin typeface="Calibri"/>
                <a:ea typeface="+mn-ea"/>
                <a:cs typeface="Calibri"/>
              </a:rPr>
              <a:t>South Atlanta High School – Strategic Plan</a:t>
            </a:r>
            <a:endParaRPr kumimoji="0" sz="1800" b="0" i="0" u="none" strike="noStrike" kern="1200" cap="none" spc="0" normalizeH="0" baseline="0" noProof="0" dirty="0">
              <a:ln>
                <a:noFill/>
              </a:ln>
              <a:solidFill>
                <a:srgbClr val="0083A9"/>
              </a:solidFill>
              <a:effectLst/>
              <a:uLnTx/>
              <a:uFillTx/>
              <a:latin typeface="Calibri"/>
              <a:ea typeface="+mn-ea"/>
              <a:cs typeface="Calibri"/>
            </a:endParaRPr>
          </a:p>
        </p:txBody>
      </p:sp>
      <p:sp>
        <p:nvSpPr>
          <p:cNvPr id="47" name="object 9">
            <a:extLst>
              <a:ext uri="{FF2B5EF4-FFF2-40B4-BE49-F238E27FC236}">
                <a16:creationId xmlns:a16="http://schemas.microsoft.com/office/drawing/2014/main" id="{7994DA41-84B2-671B-AB64-DBB00188ABCA}"/>
              </a:ext>
            </a:extLst>
          </p:cNvPr>
          <p:cNvSpPr txBox="1"/>
          <p:nvPr/>
        </p:nvSpPr>
        <p:spPr>
          <a:xfrm>
            <a:off x="5658167" y="561597"/>
            <a:ext cx="87566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SMART</a:t>
            </a:r>
            <a:r>
              <a:rPr kumimoji="0" sz="1200" b="1" i="1" u="none" strike="noStrike" kern="1200" cap="none" spc="-40" normalizeH="0" baseline="0" noProof="0" dirty="0">
                <a:ln>
                  <a:noFill/>
                </a:ln>
                <a:solidFill>
                  <a:srgbClr val="151515"/>
                </a:solidFill>
                <a:effectLst/>
                <a:uLnTx/>
                <a:uFillTx/>
                <a:latin typeface="Calibri"/>
                <a:ea typeface="+mn-ea"/>
                <a:cs typeface="Calibri"/>
              </a:rPr>
              <a:t> </a:t>
            </a:r>
            <a:r>
              <a:rPr kumimoji="0" sz="1200" b="1" i="1" u="none" strike="noStrike" kern="1200" cap="none" spc="-5" normalizeH="0" baseline="0" noProof="0" dirty="0">
                <a:ln>
                  <a:noFill/>
                </a:ln>
                <a:solidFill>
                  <a:srgbClr val="151515"/>
                </a:solidFill>
                <a:effectLst/>
                <a:uLnTx/>
                <a:uFillTx/>
                <a:latin typeface="Calibri"/>
                <a:ea typeface="+mn-ea"/>
                <a:cs typeface="Calibri"/>
              </a:rPr>
              <a:t>Goals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8" name="object 10">
            <a:extLst>
              <a:ext uri="{FF2B5EF4-FFF2-40B4-BE49-F238E27FC236}">
                <a16:creationId xmlns:a16="http://schemas.microsoft.com/office/drawing/2014/main" id="{F052C312-3884-48D4-543F-786A239D5D32}"/>
              </a:ext>
            </a:extLst>
          </p:cNvPr>
          <p:cNvSpPr txBox="1"/>
          <p:nvPr/>
        </p:nvSpPr>
        <p:spPr>
          <a:xfrm>
            <a:off x="6783717" y="2086667"/>
            <a:ext cx="5163585" cy="19749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School Strategies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9" name="object 11">
            <a:extLst>
              <a:ext uri="{FF2B5EF4-FFF2-40B4-BE49-F238E27FC236}">
                <a16:creationId xmlns:a16="http://schemas.microsoft.com/office/drawing/2014/main" id="{A2587826-9BAD-F537-B29B-22C46DD0C4B1}"/>
              </a:ext>
            </a:extLst>
          </p:cNvPr>
          <p:cNvSpPr txBox="1"/>
          <p:nvPr/>
        </p:nvSpPr>
        <p:spPr>
          <a:xfrm>
            <a:off x="857579" y="909007"/>
            <a:ext cx="1912620" cy="700705"/>
          </a:xfrm>
          <a:prstGeom prst="rect">
            <a:avLst/>
          </a:prstGeom>
          <a:ln w="12700">
            <a:solidFill>
              <a:srgbClr val="A4A4A4"/>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12065" marR="5080" lvl="0" indent="24765" algn="ctr" defTabSz="914400" rtl="0" eaLnBrk="1" fontAlgn="auto" latinLnBrk="0" hangingPunct="1">
              <a:lnSpc>
                <a:spcPct val="110100"/>
              </a:lnSpc>
              <a:spcBef>
                <a:spcPts val="10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Arial"/>
              </a:rPr>
              <a:t>With a caring </a:t>
            </a:r>
            <a:r>
              <a:rPr kumimoji="0" lang="en-US" sz="600" b="0" i="0" u="none" strike="noStrike" kern="1200" cap="none" spc="-5" normalizeH="0" baseline="0" noProof="0" dirty="0">
                <a:ln>
                  <a:noFill/>
                </a:ln>
                <a:solidFill>
                  <a:prstClr val="black"/>
                </a:solidFill>
                <a:effectLst/>
                <a:uLnTx/>
                <a:uFillTx/>
                <a:latin typeface="Arial"/>
                <a:ea typeface="+mn-ea"/>
                <a:cs typeface="Arial"/>
              </a:rPr>
              <a:t>culture of trust and collaboration, </a:t>
            </a:r>
            <a:r>
              <a:rPr kumimoji="0" lang="en-US" sz="600" b="0" i="0" u="none" strike="noStrike" kern="1200" cap="none" spc="0"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every student</a:t>
            </a:r>
            <a:r>
              <a:rPr kumimoji="0" lang="en-US" sz="600" b="0" i="0" u="none" strike="noStrike" kern="1200" cap="none" spc="10"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will</a:t>
            </a:r>
            <a:r>
              <a:rPr kumimoji="0" lang="en-US" sz="600" b="0" i="0" u="none" strike="noStrike" kern="1200" cap="none" spc="10"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graduate,</a:t>
            </a:r>
            <a:r>
              <a:rPr kumimoji="0" lang="en-US" sz="600" b="0" i="0" u="none" strike="noStrike" kern="1200" cap="none" spc="0"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ready</a:t>
            </a:r>
            <a:r>
              <a:rPr kumimoji="0" lang="en-US" sz="600" b="0" i="0" u="none" strike="noStrike" kern="1200" cap="none" spc="-10"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for</a:t>
            </a:r>
            <a:r>
              <a:rPr kumimoji="0" lang="en-US" sz="600" b="0" i="0" u="none" strike="noStrike" kern="1200" cap="none" spc="5"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college</a:t>
            </a:r>
            <a:r>
              <a:rPr kumimoji="0" lang="en-US" sz="600" b="0" i="0" u="none" strike="noStrike" kern="1200" cap="none" spc="0"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and </a:t>
            </a:r>
            <a:r>
              <a:rPr kumimoji="0" lang="en-US" sz="600" b="0" i="0" u="none" strike="noStrike" kern="1200" cap="none" spc="-204" normalizeH="0" baseline="0" noProof="0" dirty="0">
                <a:ln>
                  <a:noFill/>
                </a:ln>
                <a:solidFill>
                  <a:prstClr val="black"/>
                </a:solidFill>
                <a:effectLst/>
                <a:uLnTx/>
                <a:uFillTx/>
                <a:latin typeface="Arial"/>
                <a:ea typeface="+mn-ea"/>
                <a:cs typeface="Arial"/>
              </a:rPr>
              <a:t> </a:t>
            </a:r>
            <a:r>
              <a:rPr kumimoji="0" lang="en-US" sz="600" b="0" i="0" u="none" strike="noStrike" kern="1200" cap="none" spc="-5" normalizeH="0" baseline="0" noProof="0" dirty="0">
                <a:ln>
                  <a:noFill/>
                </a:ln>
                <a:solidFill>
                  <a:prstClr val="black"/>
                </a:solidFill>
                <a:effectLst/>
                <a:uLnTx/>
                <a:uFillTx/>
                <a:latin typeface="Arial"/>
                <a:ea typeface="+mn-ea"/>
                <a:cs typeface="Arial"/>
              </a:rPr>
              <a:t>career</a:t>
            </a:r>
            <a:endParaRPr kumimoji="0" lang="en-US" sz="6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90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0" name="object 12">
            <a:extLst>
              <a:ext uri="{FF2B5EF4-FFF2-40B4-BE49-F238E27FC236}">
                <a16:creationId xmlns:a16="http://schemas.microsoft.com/office/drawing/2014/main" id="{ED00D9AF-FDAB-D9B3-2708-73EB2DC42310}"/>
              </a:ext>
            </a:extLst>
          </p:cNvPr>
          <p:cNvSpPr txBox="1"/>
          <p:nvPr/>
        </p:nvSpPr>
        <p:spPr>
          <a:xfrm>
            <a:off x="4176638" y="907280"/>
            <a:ext cx="1912620" cy="1090555"/>
          </a:xfrm>
          <a:prstGeom prst="rect">
            <a:avLst/>
          </a:prstGeom>
          <a:ln w="12700">
            <a:solidFill>
              <a:srgbClr val="A4A4A4"/>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894"/>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a:ea typeface="+mn-ea"/>
                <a:cs typeface="Arial"/>
              </a:rPr>
              <a:t>A</a:t>
            </a:r>
            <a:r>
              <a:rPr kumimoji="0" lang="en-US" sz="800" b="0" i="0" u="none" strike="noStrike" kern="1200" cap="none" spc="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high-performing</a:t>
            </a:r>
            <a:r>
              <a:rPr kumimoji="0" lang="en-US" sz="800" b="0" i="0" u="none" strike="noStrike" kern="1200" cap="none" spc="-1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school</a:t>
            </a:r>
            <a:r>
              <a:rPr kumimoji="0" lang="en-US" sz="800" b="0" i="0" u="none" strike="noStrike" kern="1200" cap="none" spc="1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district</a:t>
            </a:r>
            <a:r>
              <a:rPr kumimoji="0" lang="en-US" sz="800" b="0" i="0" u="none" strike="noStrike" kern="1200" cap="none" spc="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where</a:t>
            </a:r>
            <a:r>
              <a:rPr kumimoji="0" lang="en-US" sz="800" b="0" i="0" u="none" strike="noStrike" kern="1200" cap="none" spc="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students </a:t>
            </a:r>
            <a:r>
              <a:rPr kumimoji="0" lang="en-US" sz="800" b="0" i="0" u="none" strike="noStrike" kern="1200" cap="none" spc="-21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love</a:t>
            </a:r>
            <a:r>
              <a:rPr kumimoji="0" lang="en-US" sz="800" b="0" i="0" u="none" strike="noStrike" kern="1200" cap="none" spc="0" normalizeH="0" baseline="0" noProof="0">
                <a:ln>
                  <a:noFill/>
                </a:ln>
                <a:solidFill>
                  <a:prstClr val="black"/>
                </a:solidFill>
                <a:effectLst/>
                <a:uLnTx/>
                <a:uFillTx/>
                <a:latin typeface="Arial"/>
                <a:ea typeface="+mn-ea"/>
                <a:cs typeface="Arial"/>
              </a:rPr>
              <a:t> to</a:t>
            </a:r>
            <a:r>
              <a:rPr kumimoji="0" lang="en-US" sz="800" b="0" i="0" u="none" strike="noStrike" kern="1200" cap="none" spc="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learn,</a:t>
            </a:r>
            <a:r>
              <a:rPr kumimoji="0" lang="en-US" sz="800" b="0" i="0" u="none" strike="noStrike" kern="1200" cap="none" spc="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educators</a:t>
            </a:r>
            <a:r>
              <a:rPr kumimoji="0" lang="en-US" sz="800" b="0" i="0" u="none" strike="noStrike" kern="1200" cap="none" spc="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inspire,</a:t>
            </a:r>
            <a:r>
              <a:rPr kumimoji="0" lang="en-US" sz="800" b="0" i="0" u="none" strike="noStrike" kern="1200" cap="none" spc="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families</a:t>
            </a:r>
            <a:r>
              <a:rPr kumimoji="0" lang="en-US" sz="800" b="0" i="0" u="none" strike="noStrike" kern="1200" cap="none" spc="1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engage, </a:t>
            </a:r>
            <a:r>
              <a:rPr kumimoji="0" lang="en-US" sz="800" b="0" i="0" u="none" strike="noStrike" kern="1200" cap="none" spc="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and </a:t>
            </a:r>
            <a:r>
              <a:rPr kumimoji="0" lang="en-US" sz="800" b="0" i="0" u="none" strike="noStrike" kern="1200" cap="none" spc="0" normalizeH="0" baseline="0" noProof="0">
                <a:ln>
                  <a:noFill/>
                </a:ln>
                <a:solidFill>
                  <a:prstClr val="black"/>
                </a:solidFill>
                <a:effectLst/>
                <a:uLnTx/>
                <a:uFillTx/>
                <a:latin typeface="Arial"/>
                <a:ea typeface="+mn-ea"/>
                <a:cs typeface="Arial"/>
              </a:rPr>
              <a:t>the</a:t>
            </a:r>
            <a:r>
              <a:rPr kumimoji="0" lang="en-US" sz="800" b="0" i="0" u="none" strike="noStrike" kern="1200" cap="none" spc="-10"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community</a:t>
            </a:r>
            <a:r>
              <a:rPr kumimoji="0" lang="en-US" sz="800" b="0" i="0" u="none" strike="noStrike" kern="1200" cap="none" spc="-1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trusts </a:t>
            </a:r>
            <a:r>
              <a:rPr kumimoji="0" lang="en-US" sz="800" b="0" i="0" u="none" strike="noStrike" kern="1200" cap="none" spc="0" normalizeH="0" baseline="0" noProof="0">
                <a:ln>
                  <a:noFill/>
                </a:ln>
                <a:solidFill>
                  <a:prstClr val="black"/>
                </a:solidFill>
                <a:effectLst/>
                <a:uLnTx/>
                <a:uFillTx/>
                <a:latin typeface="Arial"/>
                <a:ea typeface="+mn-ea"/>
                <a:cs typeface="Arial"/>
              </a:rPr>
              <a:t>the</a:t>
            </a:r>
            <a:r>
              <a:rPr kumimoji="0" lang="en-US" sz="800" b="0" i="0" u="none" strike="noStrike" kern="1200" cap="none" spc="-15" normalizeH="0" baseline="0" noProof="0">
                <a:ln>
                  <a:noFill/>
                </a:ln>
                <a:solidFill>
                  <a:prstClr val="black"/>
                </a:solidFill>
                <a:effectLst/>
                <a:uLnTx/>
                <a:uFillTx/>
                <a:latin typeface="Arial"/>
                <a:ea typeface="+mn-ea"/>
                <a:cs typeface="Arial"/>
              </a:rPr>
              <a:t> </a:t>
            </a:r>
            <a:r>
              <a:rPr kumimoji="0" lang="en-US" sz="800" b="0" i="0" u="none" strike="noStrike" kern="1200" cap="none" spc="-5" normalizeH="0" baseline="0" noProof="0">
                <a:ln>
                  <a:noFill/>
                </a:ln>
                <a:solidFill>
                  <a:prstClr val="black"/>
                </a:solidFill>
                <a:effectLst/>
                <a:uLnTx/>
                <a:uFillTx/>
                <a:latin typeface="Arial"/>
                <a:ea typeface="+mn-ea"/>
                <a:cs typeface="Arial"/>
              </a:rPr>
              <a:t>system</a:t>
            </a:r>
            <a:endParaRPr kumimoji="0" lang="en-US" sz="8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894"/>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1" name="object 13">
            <a:extLst>
              <a:ext uri="{FF2B5EF4-FFF2-40B4-BE49-F238E27FC236}">
                <a16:creationId xmlns:a16="http://schemas.microsoft.com/office/drawing/2014/main" id="{CE20CDA3-8B73-DA4A-506E-F971AA26DCAF}"/>
              </a:ext>
            </a:extLst>
          </p:cNvPr>
          <p:cNvSpPr txBox="1"/>
          <p:nvPr/>
        </p:nvSpPr>
        <p:spPr>
          <a:xfrm>
            <a:off x="6964929" y="907280"/>
            <a:ext cx="1912620" cy="800219"/>
          </a:xfrm>
          <a:prstGeom prst="rect">
            <a:avLst/>
          </a:prstGeom>
          <a:ln w="12700">
            <a:solidFill>
              <a:srgbClr val="A4A4A4"/>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The</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0" normalizeH="0" baseline="0" noProof="0" dirty="0">
                <a:ln>
                  <a:noFill/>
                </a:ln>
                <a:solidFill>
                  <a:prstClr val="black"/>
                </a:solidFill>
                <a:effectLst/>
                <a:uLnTx/>
                <a:uFillTx/>
                <a:latin typeface="Arial"/>
                <a:ea typeface="+mn-ea"/>
                <a:cs typeface="Arial"/>
              </a:rPr>
              <a:t>South</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Atlanta Cluster</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will</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cultivate</a:t>
            </a:r>
            <a:r>
              <a:rPr kumimoji="0" lang="en-US" sz="800" b="0" i="0" u="none" strike="noStrike" kern="1200" cap="none" spc="0" normalizeH="0" baseline="0" noProof="0" dirty="0">
                <a:ln>
                  <a:noFill/>
                </a:ln>
                <a:solidFill>
                  <a:prstClr val="black"/>
                </a:solidFill>
                <a:effectLst/>
                <a:uLnTx/>
                <a:uFillTx/>
                <a:latin typeface="Arial"/>
                <a:ea typeface="+mn-ea"/>
                <a:cs typeface="Arial"/>
              </a:rPr>
              <a:t> a</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universal </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culture</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10" normalizeH="0" baseline="0" noProof="0" dirty="0">
                <a:ln>
                  <a:noFill/>
                </a:ln>
                <a:solidFill>
                  <a:prstClr val="black"/>
                </a:solidFill>
                <a:effectLst/>
                <a:uLnTx/>
                <a:uFillTx/>
                <a:latin typeface="Arial"/>
                <a:ea typeface="+mn-ea"/>
                <a:cs typeface="Arial"/>
              </a:rPr>
              <a:t>of</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excellence through collaboration,</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academic </a:t>
            </a:r>
            <a:r>
              <a:rPr kumimoji="0" lang="en-US" sz="800" b="0" i="0" u="none" strike="noStrike" kern="1200" cap="none" spc="-2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achievement,</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personal responsibility,</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respect</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and</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0" normalizeH="0" baseline="0" noProof="0" dirty="0">
                <a:ln>
                  <a:noFill/>
                </a:ln>
                <a:solidFill>
                  <a:prstClr val="black"/>
                </a:solidFill>
                <a:effectLst/>
                <a:uLnTx/>
                <a:uFillTx/>
                <a:latin typeface="Arial"/>
                <a:ea typeface="+mn-ea"/>
                <a:cs typeface="Arial"/>
              </a:rPr>
              <a:t>a </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commitment</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0" normalizeH="0" baseline="0" noProof="0" dirty="0">
                <a:ln>
                  <a:noFill/>
                </a:ln>
                <a:solidFill>
                  <a:prstClr val="black"/>
                </a:solidFill>
                <a:effectLst/>
                <a:uLnTx/>
                <a:uFillTx/>
                <a:latin typeface="Arial"/>
                <a:ea typeface="+mn-ea"/>
                <a:cs typeface="Arial"/>
              </a:rPr>
              <a:t>to</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service.</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53" name="object 15">
            <a:extLst>
              <a:ext uri="{FF2B5EF4-FFF2-40B4-BE49-F238E27FC236}">
                <a16:creationId xmlns:a16="http://schemas.microsoft.com/office/drawing/2014/main" id="{2CB9457E-0591-E2D3-47CD-AA551058EBAD}"/>
              </a:ext>
            </a:extLst>
          </p:cNvPr>
          <p:cNvSpPr txBox="1"/>
          <p:nvPr/>
        </p:nvSpPr>
        <p:spPr>
          <a:xfrm>
            <a:off x="9753220" y="884173"/>
            <a:ext cx="1912620" cy="969496"/>
          </a:xfrm>
          <a:prstGeom prst="rect">
            <a:avLst/>
          </a:prstGeom>
          <a:ln w="12700">
            <a:solidFill>
              <a:srgbClr val="A4A4A4"/>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ts val="894"/>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Our vision is to </a:t>
            </a:r>
            <a:r>
              <a:rPr kumimoji="0" lang="en-US" sz="800" b="0" i="0" u="none" strike="noStrike" kern="1200" cap="none" spc="-5" normalizeH="0" baseline="0" noProof="0" dirty="0">
                <a:ln>
                  <a:noFill/>
                </a:ln>
                <a:solidFill>
                  <a:prstClr val="black"/>
                </a:solidFill>
                <a:effectLst/>
                <a:uLnTx/>
                <a:uFillTx/>
                <a:latin typeface="Arial"/>
                <a:ea typeface="+mn-ea"/>
                <a:cs typeface="Arial"/>
              </a:rPr>
              <a:t>be </a:t>
            </a:r>
            <a:r>
              <a:rPr kumimoji="0" lang="en-US" sz="800" b="0" i="0" u="none" strike="noStrike" kern="1200" cap="none" spc="0" normalizeH="0" baseline="0" noProof="0" dirty="0">
                <a:ln>
                  <a:noFill/>
                </a:ln>
                <a:solidFill>
                  <a:prstClr val="black"/>
                </a:solidFill>
                <a:effectLst/>
                <a:uLnTx/>
                <a:uFillTx/>
                <a:latin typeface="Arial"/>
                <a:ea typeface="+mn-ea"/>
                <a:cs typeface="Arial"/>
              </a:rPr>
              <a:t>a </a:t>
            </a:r>
            <a:r>
              <a:rPr kumimoji="0" lang="en-US" sz="800" b="0" i="0" u="none" strike="noStrike" kern="1200" cap="none" spc="-5" normalizeH="0" baseline="0" noProof="0" dirty="0">
                <a:ln>
                  <a:noFill/>
                </a:ln>
                <a:solidFill>
                  <a:prstClr val="black"/>
                </a:solidFill>
                <a:effectLst/>
                <a:uLnTx/>
                <a:uFillTx/>
                <a:latin typeface="Arial"/>
                <a:ea typeface="+mn-ea"/>
                <a:cs typeface="Arial"/>
              </a:rPr>
              <a:t>high-performing cluster where every </a:t>
            </a:r>
            <a:r>
              <a:rPr kumimoji="0" lang="en-US" sz="800" b="0" i="0" u="none" strike="noStrike" kern="1200" cap="none" spc="-2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student graduates</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with</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college</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10" normalizeH="0" baseline="0" noProof="0" dirty="0">
                <a:ln>
                  <a:noFill/>
                </a:ln>
                <a:solidFill>
                  <a:prstClr val="black"/>
                </a:solidFill>
                <a:effectLst/>
                <a:uLnTx/>
                <a:uFillTx/>
                <a:latin typeface="Arial"/>
                <a:ea typeface="+mn-ea"/>
                <a:cs typeface="Arial"/>
              </a:rPr>
              <a:t>and</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career</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readiness</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914400" rtl="0" eaLnBrk="1" fontAlgn="auto" latinLnBrk="0" hangingPunct="1">
              <a:lnSpc>
                <a:spcPct val="100000"/>
              </a:lnSpc>
              <a:spcBef>
                <a:spcPts val="894"/>
              </a:spcBef>
              <a:spcAft>
                <a:spcPts val="0"/>
              </a:spcAft>
              <a:buClrTx/>
              <a:buSzTx/>
              <a:buFontTx/>
              <a:buNone/>
              <a:tabLst/>
              <a:defRPr/>
            </a:pPr>
            <a:endParaRPr kumimoji="0" sz="1200" b="1" i="0" u="none" strike="noStrike" kern="1200" cap="none" spc="0" normalizeH="0" baseline="0" noProof="0" dirty="0">
              <a:ln>
                <a:noFill/>
              </a:ln>
              <a:solidFill>
                <a:prstClr val="black"/>
              </a:solidFill>
              <a:effectLst/>
              <a:uLnTx/>
              <a:uFillTx/>
              <a:latin typeface="Calibri"/>
              <a:ea typeface="+mn-ea"/>
              <a:cs typeface="Calibri"/>
            </a:endParaRPr>
          </a:p>
        </p:txBody>
      </p:sp>
      <p:sp>
        <p:nvSpPr>
          <p:cNvPr id="54" name="object 16">
            <a:extLst>
              <a:ext uri="{FF2B5EF4-FFF2-40B4-BE49-F238E27FC236}">
                <a16:creationId xmlns:a16="http://schemas.microsoft.com/office/drawing/2014/main" id="{E641C145-FF03-7127-78AA-9E9E8500E487}"/>
              </a:ext>
            </a:extLst>
          </p:cNvPr>
          <p:cNvSpPr txBox="1"/>
          <p:nvPr/>
        </p:nvSpPr>
        <p:spPr>
          <a:xfrm>
            <a:off x="2475798" y="2086668"/>
            <a:ext cx="4113009" cy="197490"/>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School </a:t>
            </a:r>
            <a:r>
              <a:rPr kumimoji="0" sz="1200" b="1" i="1" u="none" strike="noStrike" kern="1200" cap="none" spc="0" normalizeH="0" baseline="0" noProof="0" dirty="0">
                <a:ln>
                  <a:noFill/>
                </a:ln>
                <a:solidFill>
                  <a:srgbClr val="151515"/>
                </a:solidFill>
                <a:effectLst/>
                <a:uLnTx/>
                <a:uFillTx/>
                <a:latin typeface="Calibri"/>
                <a:ea typeface="+mn-ea"/>
                <a:cs typeface="Calibri"/>
              </a:rPr>
              <a:t>Strategic</a:t>
            </a:r>
            <a:r>
              <a:rPr kumimoji="0" lang="en-US" sz="1200" b="1" i="1" u="none" strike="noStrike" kern="1200" cap="none" spc="0" normalizeH="0" baseline="0" noProof="0" dirty="0">
                <a:ln>
                  <a:noFill/>
                </a:ln>
                <a:solidFill>
                  <a:srgbClr val="151515"/>
                </a:solidFill>
                <a:effectLst/>
                <a:uLnTx/>
                <a:uFillTx/>
                <a:latin typeface="Calibri"/>
                <a:ea typeface="+mn-ea"/>
                <a:cs typeface="Calibri"/>
              </a:rPr>
              <a:t> </a:t>
            </a:r>
            <a:r>
              <a:rPr kumimoji="0" sz="1200" b="1" i="1" u="none" strike="noStrike" kern="1200" cap="none" spc="-5" normalizeH="0" baseline="0" noProof="0" dirty="0">
                <a:ln>
                  <a:noFill/>
                </a:ln>
                <a:solidFill>
                  <a:srgbClr val="151515"/>
                </a:solidFill>
                <a:effectLst/>
                <a:uLnTx/>
                <a:uFillTx/>
                <a:latin typeface="Calibri"/>
                <a:ea typeface="+mn-ea"/>
                <a:cs typeface="Calibri"/>
              </a:rPr>
              <a:t>Priorities</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7" name="object 19">
            <a:extLst>
              <a:ext uri="{FF2B5EF4-FFF2-40B4-BE49-F238E27FC236}">
                <a16:creationId xmlns:a16="http://schemas.microsoft.com/office/drawing/2014/main" id="{B431ACE5-0778-50DD-7055-63C206FB9628}"/>
              </a:ext>
            </a:extLst>
          </p:cNvPr>
          <p:cNvSpPr txBox="1"/>
          <p:nvPr/>
        </p:nvSpPr>
        <p:spPr>
          <a:xfrm>
            <a:off x="618189" y="139736"/>
            <a:ext cx="5137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M</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ss</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on</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8" name="object 20">
            <a:extLst>
              <a:ext uri="{FF2B5EF4-FFF2-40B4-BE49-F238E27FC236}">
                <a16:creationId xmlns:a16="http://schemas.microsoft.com/office/drawing/2014/main" id="{20EB12F3-68CA-61BA-1E67-9F3C640ED629}"/>
              </a:ext>
            </a:extLst>
          </p:cNvPr>
          <p:cNvSpPr txBox="1"/>
          <p:nvPr/>
        </p:nvSpPr>
        <p:spPr>
          <a:xfrm>
            <a:off x="9069384" y="139736"/>
            <a:ext cx="41148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1" u="none" strike="noStrike" kern="1200" cap="none" spc="-5" normalizeH="0" baseline="0" noProof="0" dirty="0">
                <a:ln>
                  <a:noFill/>
                </a:ln>
                <a:solidFill>
                  <a:srgbClr val="151515"/>
                </a:solidFill>
                <a:effectLst/>
                <a:uLnTx/>
                <a:uFillTx/>
                <a:latin typeface="Calibri"/>
                <a:ea typeface="+mn-ea"/>
                <a:cs typeface="Calibri"/>
              </a:rPr>
              <a:t>V</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s</a:t>
            </a:r>
            <a:r>
              <a:rPr kumimoji="0" sz="1200" b="1" i="1" u="none" strike="noStrike" kern="1200" cap="none" spc="0" normalizeH="0" baseline="0" noProof="0" dirty="0">
                <a:ln>
                  <a:noFill/>
                </a:ln>
                <a:solidFill>
                  <a:srgbClr val="151515"/>
                </a:solidFill>
                <a:effectLst/>
                <a:uLnTx/>
                <a:uFillTx/>
                <a:latin typeface="Calibri"/>
                <a:ea typeface="+mn-ea"/>
                <a:cs typeface="Calibri"/>
              </a:rPr>
              <a:t>i</a:t>
            </a:r>
            <a:r>
              <a:rPr kumimoji="0" sz="1200" b="1" i="1" u="none" strike="noStrike" kern="1200" cap="none" spc="-5" normalizeH="0" baseline="0" noProof="0" dirty="0">
                <a:ln>
                  <a:noFill/>
                </a:ln>
                <a:solidFill>
                  <a:srgbClr val="151515"/>
                </a:solidFill>
                <a:effectLst/>
                <a:uLnTx/>
                <a:uFillTx/>
                <a:latin typeface="Calibri"/>
                <a:ea typeface="+mn-ea"/>
                <a:cs typeface="Calibri"/>
              </a:rPr>
              <a:t>on</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TextBox 11">
            <a:extLst>
              <a:ext uri="{FF2B5EF4-FFF2-40B4-BE49-F238E27FC236}">
                <a16:creationId xmlns:a16="http://schemas.microsoft.com/office/drawing/2014/main" id="{BA294441-10ED-AD50-0253-9AA3A7FF7A8F}"/>
              </a:ext>
            </a:extLst>
          </p:cNvPr>
          <p:cNvSpPr txBox="1"/>
          <p:nvPr/>
        </p:nvSpPr>
        <p:spPr>
          <a:xfrm>
            <a:off x="6751178" y="3498002"/>
            <a:ext cx="5260910" cy="899627"/>
          </a:xfrm>
          <a:prstGeom prst="rect">
            <a:avLst/>
          </a:prstGeom>
          <a:solidFill>
            <a:schemeClr val="accent5">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Implement Social and Emotional Learning (SEL)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Increase the communication skills of all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Partnered with organization to provide ACT and SAT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a credit recovery 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Offer career pathways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E1E893-603F-A337-647C-A9A5368A042B}"/>
              </a:ext>
            </a:extLst>
          </p:cNvPr>
          <p:cNvSpPr txBox="1">
            <a:spLocks/>
          </p:cNvSpPr>
          <p:nvPr/>
        </p:nvSpPr>
        <p:spPr>
          <a:xfrm>
            <a:off x="6690184" y="2284157"/>
            <a:ext cx="5257118" cy="1142190"/>
          </a:xfrm>
          <a:prstGeom prst="rect">
            <a:avLst/>
          </a:prstGeom>
          <a:solidFill>
            <a:schemeClr val="bg1">
              <a:lumMod val="9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Ensure appropriate content-specific "Look-</a:t>
            </a:r>
            <a:r>
              <a:rPr kumimoji="0" lang="en-US" sz="500" b="0"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fors</a:t>
            </a: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are present in each classroom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Ensure the standards-based learning environment to provide all students equal access to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Utilize an increase in technology on a daily basis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Ensure students complete learning contracts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double-doses of math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ELA support by implementing target reading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Offer after-school tutorial and mentors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Provide an alternate bell schedule to offer remediation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Implement STEM instruction and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Implement integrated, project- and problem-based learning projects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Implement rigorous and real-world inter-disciplinary projects and units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Integrate technology throughout the curriculum</a:t>
            </a: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F4126D9-656B-ABA9-040C-639BE1D318EE}"/>
              </a:ext>
            </a:extLst>
          </p:cNvPr>
          <p:cNvSpPr txBox="1"/>
          <p:nvPr/>
        </p:nvSpPr>
        <p:spPr>
          <a:xfrm>
            <a:off x="6770973" y="4512981"/>
            <a:ext cx="5260910" cy="899627"/>
          </a:xfrm>
          <a:prstGeom prst="rect">
            <a:avLst/>
          </a:prstGeom>
          <a:solidFill>
            <a:schemeClr val="accent2">
              <a:lumMod val="20000"/>
              <a:lumOff val="80000"/>
            </a:schemeClr>
          </a:solidFill>
        </p:spPr>
        <p:txBody>
          <a:bodyPr wrap="square" rtlCol="0">
            <a:noAutofit/>
          </a:bodyPr>
          <a:lstStyle/>
          <a:p>
            <a:pPr marL="101600" marR="0" lvl="0" indent="0" algn="l" defTabSz="914400" rtl="0" eaLnBrk="1" fontAlgn="auto" latinLnBrk="0" hangingPunct="1">
              <a:lnSpc>
                <a:spcPct val="100000"/>
              </a:lnSpc>
              <a:spcBef>
                <a:spcPts val="5"/>
              </a:spcBef>
              <a:spcAft>
                <a:spcPts val="0"/>
              </a:spcAft>
              <a:buClrTx/>
              <a:buSzTx/>
              <a:buFontTx/>
              <a:buNone/>
              <a:tabLst/>
              <a:defRPr/>
            </a:pPr>
            <a:r>
              <a:rPr kumimoji="0" lang="en-US" sz="750" b="0" i="0" u="none" strike="noStrike" kern="1200" cap="none" spc="-5" normalizeH="0" baseline="0" noProof="0" dirty="0">
                <a:ln>
                  <a:noFill/>
                </a:ln>
                <a:solidFill>
                  <a:prstClr val="black"/>
                </a:solidFill>
                <a:effectLst/>
                <a:uLnTx/>
                <a:uFillTx/>
                <a:latin typeface="Arial"/>
                <a:ea typeface="+mn-ea"/>
                <a:cs typeface="Arial"/>
              </a:rPr>
              <a:t>Improve the</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retention</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of</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high-quality teachers</a:t>
            </a:r>
            <a:endParaRPr kumimoji="0" lang="en-US" sz="750" b="0" i="0" u="none" strike="noStrike" kern="1200" cap="none" spc="0" normalizeH="0" baseline="0" noProof="0" dirty="0">
              <a:ln>
                <a:noFill/>
              </a:ln>
              <a:solidFill>
                <a:prstClr val="black"/>
              </a:solidFill>
              <a:effectLst/>
              <a:uLnTx/>
              <a:uFillTx/>
              <a:latin typeface="Arial"/>
              <a:ea typeface="+mn-ea"/>
              <a:cs typeface="Arial"/>
            </a:endParaRPr>
          </a:p>
          <a:p>
            <a:pPr marL="101600" marR="1122045"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5" normalizeH="0" baseline="0" noProof="0" dirty="0">
                <a:ln>
                  <a:noFill/>
                </a:ln>
                <a:solidFill>
                  <a:prstClr val="black"/>
                </a:solidFill>
                <a:effectLst/>
                <a:uLnTx/>
                <a:uFillTx/>
                <a:latin typeface="Arial"/>
                <a:ea typeface="+mn-ea"/>
                <a:cs typeface="Arial"/>
              </a:rPr>
              <a:t>Provide</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targeted</a:t>
            </a:r>
            <a:r>
              <a:rPr kumimoji="0" lang="en-US" sz="750" b="0" i="0" u="none" strike="noStrike" kern="1200" cap="none" spc="2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professional</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learning</a:t>
            </a:r>
            <a:r>
              <a:rPr kumimoji="0" lang="en-US" sz="750" b="0" i="0" u="none" strike="noStrike" kern="1200" cap="none" spc="2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opportunities</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to</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improve</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the</a:t>
            </a:r>
            <a:r>
              <a:rPr kumimoji="0" lang="en-US" sz="750" b="0" i="0" u="none" strike="noStrike" kern="1200" cap="none" spc="2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quality</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of</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instruction </a:t>
            </a:r>
            <a:r>
              <a:rPr kumimoji="0" lang="en-US" sz="750" b="0" i="0" u="none" strike="noStrike" kern="1200" cap="none" spc="-18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7B.</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Implement intentional</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vertical</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and</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horizontal alignment</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and</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collaboration</a:t>
            </a:r>
            <a:endParaRPr kumimoji="0" lang="en-US" sz="750" b="0" i="0" u="none" strike="noStrike" kern="1200" cap="none" spc="0" normalizeH="0" baseline="0" noProof="0" dirty="0">
              <a:ln>
                <a:noFill/>
              </a:ln>
              <a:solidFill>
                <a:prstClr val="black"/>
              </a:solidFill>
              <a:effectLst/>
              <a:uLnTx/>
              <a:uFillTx/>
              <a:latin typeface="Arial"/>
              <a:ea typeface="+mn-ea"/>
              <a:cs typeface="Arial"/>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5" normalizeH="0" baseline="0" noProof="0" dirty="0">
                <a:ln>
                  <a:noFill/>
                </a:ln>
                <a:solidFill>
                  <a:prstClr val="black"/>
                </a:solidFill>
                <a:effectLst/>
                <a:uLnTx/>
                <a:uFillTx/>
                <a:latin typeface="Arial"/>
                <a:ea typeface="+mn-ea"/>
                <a:cs typeface="Arial"/>
              </a:rPr>
              <a:t>Implement</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on-going</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0" normalizeH="0" baseline="0" noProof="0" dirty="0">
                <a:ln>
                  <a:noFill/>
                </a:ln>
                <a:solidFill>
                  <a:prstClr val="black"/>
                </a:solidFill>
                <a:effectLst/>
                <a:uLnTx/>
                <a:uFillTx/>
                <a:latin typeface="Arial"/>
                <a:ea typeface="+mn-ea"/>
                <a:cs typeface="Arial"/>
              </a:rPr>
              <a:t>STEM</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specific</a:t>
            </a:r>
            <a:r>
              <a:rPr kumimoji="0" lang="en-US" sz="750" b="0" i="0" u="none" strike="noStrike" kern="1200" cap="none" spc="2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professional</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learning</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opportunities</a:t>
            </a:r>
            <a:endParaRPr kumimoji="0" lang="en-US" sz="750" b="0" i="0" u="none" strike="noStrike" kern="1200" cap="none" spc="0" normalizeH="0" baseline="0" noProof="0" dirty="0">
              <a:ln>
                <a:noFill/>
              </a:ln>
              <a:solidFill>
                <a:prstClr val="black"/>
              </a:solidFill>
              <a:effectLst/>
              <a:uLnTx/>
              <a:uFillTx/>
              <a:latin typeface="Arial"/>
              <a:ea typeface="+mn-ea"/>
              <a:cs typeface="Arial"/>
            </a:endParaRPr>
          </a:p>
          <a:p>
            <a:pPr marL="101600" marR="1000125"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5" normalizeH="0" baseline="0" noProof="0" dirty="0">
                <a:ln>
                  <a:noFill/>
                </a:ln>
                <a:solidFill>
                  <a:prstClr val="black"/>
                </a:solidFill>
                <a:effectLst/>
                <a:uLnTx/>
                <a:uFillTx/>
                <a:latin typeface="Arial"/>
                <a:ea typeface="+mn-ea"/>
                <a:cs typeface="Arial"/>
              </a:rPr>
              <a:t>Ensure</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consistent</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and</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ongoing</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feedback</a:t>
            </a:r>
            <a:r>
              <a:rPr kumimoji="0" lang="en-US" sz="750" b="0" i="0" u="none" strike="noStrike" kern="1200" cap="none" spc="2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as</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part</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of</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the</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performance</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management</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process </a:t>
            </a:r>
            <a:endParaRPr kumimoji="0" lang="en-US" sz="750" b="0" i="0" u="none" strike="noStrike" kern="1200" cap="none" spc="-180" normalizeH="0" baseline="0" noProof="0" dirty="0">
              <a:ln>
                <a:noFill/>
              </a:ln>
              <a:solidFill>
                <a:prstClr val="black"/>
              </a:solidFill>
              <a:effectLst/>
              <a:uLnTx/>
              <a:uFillTx/>
              <a:latin typeface="Arial"/>
              <a:ea typeface="+mn-ea"/>
              <a:cs typeface="Arial"/>
            </a:endParaRPr>
          </a:p>
          <a:p>
            <a:pPr marL="101600" marR="1000125"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5" normalizeH="0" baseline="0" noProof="0" dirty="0">
                <a:ln>
                  <a:noFill/>
                </a:ln>
                <a:solidFill>
                  <a:prstClr val="black"/>
                </a:solidFill>
                <a:effectLst/>
                <a:uLnTx/>
                <a:uFillTx/>
                <a:latin typeface="Arial"/>
                <a:ea typeface="+mn-ea"/>
                <a:cs typeface="Arial"/>
              </a:rPr>
              <a:t>Identify </a:t>
            </a:r>
            <a:r>
              <a:rPr kumimoji="0" lang="en-US" sz="750" b="0" i="0" u="none" strike="noStrike" kern="1200" cap="none" spc="-10" normalizeH="0" baseline="0" noProof="0" dirty="0">
                <a:ln>
                  <a:noFill/>
                </a:ln>
                <a:solidFill>
                  <a:prstClr val="black"/>
                </a:solidFill>
                <a:effectLst/>
                <a:uLnTx/>
                <a:uFillTx/>
                <a:latin typeface="Arial"/>
                <a:ea typeface="+mn-ea"/>
                <a:cs typeface="Arial"/>
              </a:rPr>
              <a:t>and</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develop future</a:t>
            </a:r>
            <a:r>
              <a:rPr kumimoji="0" lang="en-US" sz="750" b="0" i="0" u="none" strike="noStrike" kern="1200" cap="none" spc="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school</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leaders</a:t>
            </a:r>
            <a:r>
              <a:rPr kumimoji="0" lang="en-US" sz="750" b="0" i="0" u="none" strike="noStrike" kern="1200" cap="none" spc="1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through</a:t>
            </a:r>
            <a:r>
              <a:rPr kumimoji="0" lang="en-US" sz="750" b="0" i="0" u="none" strike="noStrike" kern="1200" cap="none" spc="15"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growth</a:t>
            </a:r>
            <a:r>
              <a:rPr kumimoji="0" lang="en-US" sz="750" b="0" i="0" u="none" strike="noStrike" kern="1200" cap="none" spc="0" normalizeH="0" baseline="0" noProof="0" dirty="0">
                <a:ln>
                  <a:noFill/>
                </a:ln>
                <a:solidFill>
                  <a:prstClr val="black"/>
                </a:solidFill>
                <a:effectLst/>
                <a:uLnTx/>
                <a:uFillTx/>
                <a:latin typeface="Arial"/>
                <a:ea typeface="+mn-ea"/>
                <a:cs typeface="Arial"/>
              </a:rPr>
              <a:t> </a:t>
            </a:r>
            <a:r>
              <a:rPr kumimoji="0" lang="en-US" sz="750" b="0" i="0" u="none" strike="noStrike" kern="1200" cap="none" spc="-5" normalizeH="0" baseline="0" noProof="0" dirty="0">
                <a:ln>
                  <a:noFill/>
                </a:ln>
                <a:solidFill>
                  <a:prstClr val="black"/>
                </a:solidFill>
                <a:effectLst/>
                <a:uLnTx/>
                <a:uFillTx/>
                <a:latin typeface="Arial"/>
                <a:ea typeface="+mn-ea"/>
                <a:cs typeface="Arial"/>
              </a:rPr>
              <a:t>opportunities</a:t>
            </a:r>
            <a:endParaRPr kumimoji="0" lang="en-US" sz="75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FF4CB1F-359B-5000-81FC-03342170C80E}"/>
              </a:ext>
            </a:extLst>
          </p:cNvPr>
          <p:cNvSpPr txBox="1"/>
          <p:nvPr/>
        </p:nvSpPr>
        <p:spPr>
          <a:xfrm>
            <a:off x="6747387" y="5545718"/>
            <a:ext cx="5260909" cy="899627"/>
          </a:xfrm>
          <a:prstGeom prst="rect">
            <a:avLst/>
          </a:prstGeom>
          <a:solidFill>
            <a:schemeClr val="accent4">
              <a:lumMod val="20000"/>
              <a:lumOff val="80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Build community awareness, knowledge, and support for 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Implement Adult Education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Offer monthly parent workshops and curriculum nights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Train staff on how to reach out to stakeholders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Implement SEL for school staffs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Increase effective internal 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Build a strengths-based school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ysClr val="windowText" lastClr="000000"/>
                </a:solidFill>
                <a:effectLst/>
                <a:uLnTx/>
                <a:uFillTx/>
                <a:latin typeface="Arial"/>
                <a:ea typeface="+mn-ea"/>
                <a:cs typeface="Arial"/>
              </a:rPr>
              <a:t>Implement attendance strategies</a:t>
            </a: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AA15D01F-9003-4DBD-6C4D-30C742C34383}"/>
              </a:ext>
            </a:extLst>
          </p:cNvPr>
          <p:cNvSpPr txBox="1">
            <a:spLocks/>
          </p:cNvSpPr>
          <p:nvPr/>
        </p:nvSpPr>
        <p:spPr>
          <a:xfrm>
            <a:off x="2475798" y="2529372"/>
            <a:ext cx="4113009" cy="899627"/>
          </a:xfrm>
          <a:prstGeom prst="rect">
            <a:avLst/>
          </a:prstGeom>
          <a:noFill/>
          <a:ln w="19050">
            <a:solidFill>
              <a:schemeClr val="bg1">
                <a:lumMod val="50000"/>
              </a:schemeClr>
            </a:solidFill>
          </a:ln>
        </p:spPr>
        <p:txBody>
          <a:bodyPr wrap="square" rtlCol="0">
            <a:noAutofit/>
          </a:bodyPr>
          <a:lstStyle/>
          <a:p>
            <a:pPr marL="76835" marR="0" lvl="0" indent="0" algn="l" defTabSz="914400" rtl="0" eaLnBrk="1" fontAlgn="auto" latinLnBrk="0" hangingPunct="1">
              <a:lnSpc>
                <a:spcPct val="100000"/>
              </a:lnSpc>
              <a:spcBef>
                <a:spcPts val="170"/>
              </a:spcBef>
              <a:spcAft>
                <a:spcPts val="0"/>
              </a:spcAft>
              <a:buClrTx/>
              <a:buSzTx/>
              <a:buFontTx/>
              <a:buNone/>
              <a:tabLst>
                <a:tab pos="306070" algn="l"/>
                <a:tab pos="306705" algn="l"/>
              </a:tabLst>
              <a:defRPr/>
            </a:pPr>
            <a:r>
              <a:rPr kumimoji="0" lang="en-US" sz="800" b="0" i="0" u="none" strike="noStrike" kern="1200" cap="none" spc="-5" normalizeH="0" baseline="0" noProof="0" dirty="0">
                <a:ln>
                  <a:noFill/>
                </a:ln>
                <a:solidFill>
                  <a:prstClr val="black"/>
                </a:solidFill>
                <a:effectLst/>
                <a:uLnTx/>
                <a:uFillTx/>
                <a:latin typeface="Arial"/>
                <a:ea typeface="+mn-ea"/>
                <a:cs typeface="Arial"/>
              </a:rPr>
              <a:t>Establish foundational </a:t>
            </a:r>
            <a:r>
              <a:rPr kumimoji="0" lang="en-US" sz="800" b="0" i="0" u="none" strike="noStrike" kern="1200" cap="none" spc="-20" normalizeH="0" baseline="0" noProof="0" dirty="0">
                <a:ln>
                  <a:noFill/>
                </a:ln>
                <a:solidFill>
                  <a:prstClr val="black"/>
                </a:solidFill>
                <a:effectLst/>
                <a:uLnTx/>
                <a:uFillTx/>
                <a:latin typeface="Arial"/>
                <a:ea typeface="+mn-ea"/>
                <a:cs typeface="Arial"/>
              </a:rPr>
              <a:t>core </a:t>
            </a:r>
            <a:r>
              <a:rPr kumimoji="0" lang="en-US" sz="800" b="0" i="0" u="none" strike="noStrike" kern="1200" cap="none" spc="-5" normalizeH="0" baseline="0" noProof="0" dirty="0">
                <a:ln>
                  <a:noFill/>
                </a:ln>
                <a:solidFill>
                  <a:prstClr val="black"/>
                </a:solidFill>
                <a:effectLst/>
                <a:uLnTx/>
                <a:uFillTx/>
                <a:latin typeface="Arial"/>
                <a:ea typeface="+mn-ea"/>
                <a:cs typeface="Arial"/>
              </a:rPr>
              <a:t>content</a:t>
            </a:r>
            <a:r>
              <a:rPr kumimoji="0" lang="en-US" sz="800" b="0" i="0" u="none" strike="noStrike" kern="1200" cap="none" spc="-2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knowledge</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77470" marR="149225" lvl="0" indent="0" algn="l" defTabSz="914400" rtl="0" eaLnBrk="1" fontAlgn="auto" latinLnBrk="0" hangingPunct="1">
              <a:lnSpc>
                <a:spcPct val="100000"/>
              </a:lnSpc>
              <a:spcBef>
                <a:spcPts val="585"/>
              </a:spcBef>
              <a:spcAft>
                <a:spcPts val="0"/>
              </a:spcAft>
              <a:buClrTx/>
              <a:buSzTx/>
              <a:buFontTx/>
              <a:buNone/>
              <a:tabLst>
                <a:tab pos="306070" algn="l"/>
                <a:tab pos="306705" algn="l"/>
              </a:tabLst>
              <a:defRPr/>
            </a:pPr>
            <a:r>
              <a:rPr kumimoji="0" lang="en-US" sz="800" b="0" i="0" u="none" strike="noStrike" kern="1200" cap="none" spc="-5" normalizeH="0" baseline="0" noProof="0" dirty="0">
                <a:ln>
                  <a:noFill/>
                </a:ln>
                <a:solidFill>
                  <a:prstClr val="black"/>
                </a:solidFill>
                <a:effectLst/>
                <a:uLnTx/>
                <a:uFillTx/>
                <a:latin typeface="Arial"/>
                <a:ea typeface="+mn-ea"/>
                <a:cs typeface="Arial"/>
              </a:rPr>
              <a:t>Provide remediation </a:t>
            </a:r>
            <a:r>
              <a:rPr kumimoji="0" lang="en-US" sz="800" b="0" i="0" u="none" strike="noStrike" kern="1200" cap="none" spc="0" normalizeH="0" baseline="0" noProof="0" dirty="0">
                <a:ln>
                  <a:noFill/>
                </a:ln>
                <a:solidFill>
                  <a:prstClr val="black"/>
                </a:solidFill>
                <a:effectLst/>
                <a:uLnTx/>
                <a:uFillTx/>
                <a:latin typeface="Arial"/>
                <a:ea typeface="+mn-ea"/>
                <a:cs typeface="Arial"/>
              </a:rPr>
              <a:t>and </a:t>
            </a:r>
            <a:r>
              <a:rPr kumimoji="0" lang="en-US" sz="800" b="0" i="0" u="none" strike="noStrike" kern="1200" cap="none" spc="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acceleration as indicated </a:t>
            </a:r>
            <a:r>
              <a:rPr kumimoji="0" lang="en-US" sz="800" b="0" i="0" u="none" strike="noStrike" kern="1200" cap="none" spc="5" normalizeH="0" baseline="0" noProof="0" dirty="0">
                <a:ln>
                  <a:noFill/>
                </a:ln>
                <a:solidFill>
                  <a:prstClr val="black"/>
                </a:solidFill>
                <a:effectLst/>
                <a:uLnTx/>
                <a:uFillTx/>
                <a:latin typeface="Arial"/>
                <a:ea typeface="+mn-ea"/>
                <a:cs typeface="Arial"/>
              </a:rPr>
              <a:t>by </a:t>
            </a:r>
            <a:r>
              <a:rPr kumimoji="0" lang="en-US" sz="800" b="0" i="0" u="none" strike="noStrike" kern="1200" cap="none" spc="-2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data</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77470" marR="241300" lvl="0" indent="0" algn="l" defTabSz="914400" rtl="0" eaLnBrk="1" fontAlgn="auto" latinLnBrk="0" hangingPunct="1">
              <a:lnSpc>
                <a:spcPct val="99600"/>
              </a:lnSpc>
              <a:spcBef>
                <a:spcPts val="605"/>
              </a:spcBef>
              <a:spcAft>
                <a:spcPts val="0"/>
              </a:spcAft>
              <a:buClrTx/>
              <a:buSzTx/>
              <a:buFontTx/>
              <a:buNone/>
              <a:tabLst>
                <a:tab pos="306070" algn="l"/>
                <a:tab pos="306705" algn="l"/>
              </a:tabLst>
              <a:defRPr/>
            </a:pPr>
            <a:r>
              <a:rPr kumimoji="0" lang="en-US" sz="800" b="0" i="0" u="none" strike="noStrike" kern="1200" cap="none" spc="-5" normalizeH="0" baseline="0" noProof="0" dirty="0">
                <a:ln>
                  <a:noFill/>
                </a:ln>
                <a:solidFill>
                  <a:prstClr val="black"/>
                </a:solidFill>
                <a:effectLst/>
                <a:uLnTx/>
                <a:uFillTx/>
                <a:latin typeface="Arial"/>
                <a:ea typeface="+mn-ea"/>
                <a:cs typeface="Arial"/>
              </a:rPr>
              <a:t>Implement Science, </a:t>
            </a:r>
            <a:r>
              <a:rPr kumimoji="0" lang="en-US" sz="800" b="0" i="0" u="none" strike="noStrike" kern="1200" cap="none" spc="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Technology, Engineering, </a:t>
            </a:r>
            <a:r>
              <a:rPr kumimoji="0" lang="en-US" sz="800" b="0" i="0" u="none" strike="noStrike" kern="1200" cap="none" spc="0" normalizeH="0" baseline="0" noProof="0" dirty="0">
                <a:ln>
                  <a:noFill/>
                </a:ln>
                <a:solidFill>
                  <a:prstClr val="black"/>
                </a:solidFill>
                <a:effectLst/>
                <a:uLnTx/>
                <a:uFillTx/>
                <a:latin typeface="Arial"/>
                <a:ea typeface="+mn-ea"/>
                <a:cs typeface="Arial"/>
              </a:rPr>
              <a:t> and</a:t>
            </a:r>
            <a:r>
              <a:rPr kumimoji="0" lang="en-US" sz="800" b="0" i="0" u="none" strike="noStrike" kern="1200" cap="none" spc="-20" normalizeH="0" baseline="0" noProof="0" dirty="0">
                <a:ln>
                  <a:noFill/>
                </a:ln>
                <a:solidFill>
                  <a:prstClr val="black"/>
                </a:solidFill>
                <a:effectLst/>
                <a:uLnTx/>
                <a:uFillTx/>
                <a:latin typeface="Arial"/>
                <a:ea typeface="+mn-ea"/>
                <a:cs typeface="Arial"/>
              </a:rPr>
              <a:t> </a:t>
            </a:r>
            <a:r>
              <a:rPr kumimoji="0" lang="en-US" sz="800" b="0" i="0" u="none" strike="noStrike" kern="1200" cap="none" spc="0" normalizeH="0" baseline="0" noProof="0" dirty="0">
                <a:ln>
                  <a:noFill/>
                </a:ln>
                <a:solidFill>
                  <a:prstClr val="black"/>
                </a:solidFill>
                <a:effectLst/>
                <a:uLnTx/>
                <a:uFillTx/>
                <a:latin typeface="Arial"/>
                <a:ea typeface="+mn-ea"/>
                <a:cs typeface="Arial"/>
              </a:rPr>
              <a:t>Math</a:t>
            </a:r>
            <a:r>
              <a:rPr kumimoji="0" lang="en-US" sz="800" b="0" i="0" u="none" strike="noStrike" kern="1200" cap="none" spc="-2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(STEM)</a:t>
            </a:r>
            <a:r>
              <a:rPr kumimoji="0" lang="en-US" sz="800" b="0" i="0" u="none" strike="noStrike" kern="1200" cap="none" spc="-2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program </a:t>
            </a:r>
            <a:r>
              <a:rPr kumimoji="0" lang="en-US" sz="800" b="0" i="0" u="none" strike="noStrike" kern="1200" cap="none" spc="-204"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model</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C20A96F-D040-28A9-0079-EBDAD504C4AA}"/>
              </a:ext>
            </a:extLst>
          </p:cNvPr>
          <p:cNvSpPr txBox="1">
            <a:spLocks/>
          </p:cNvSpPr>
          <p:nvPr/>
        </p:nvSpPr>
        <p:spPr>
          <a:xfrm>
            <a:off x="2475798" y="3535418"/>
            <a:ext cx="4113009" cy="899627"/>
          </a:xfrm>
          <a:prstGeom prst="rect">
            <a:avLst/>
          </a:prstGeom>
          <a:noFill/>
          <a:ln w="19050">
            <a:solidFill>
              <a:schemeClr val="accent5">
                <a:lumMod val="75000"/>
              </a:schemeClr>
            </a:solidFill>
          </a:ln>
        </p:spPr>
        <p:txBody>
          <a:bodyPr wrap="square" rtlCol="0">
            <a:noAutofit/>
          </a:bodyPr>
          <a:lstStyle/>
          <a:p>
            <a:pPr marL="77470" marR="159385" lvl="0" indent="0" algn="l" defTabSz="914400" rtl="0" eaLnBrk="1" fontAlgn="auto" latinLnBrk="0" hangingPunct="1">
              <a:lnSpc>
                <a:spcPct val="100000"/>
              </a:lnSpc>
              <a:spcBef>
                <a:spcPts val="600"/>
              </a:spcBef>
              <a:spcAft>
                <a:spcPts val="0"/>
              </a:spcAft>
              <a:buClrTx/>
              <a:buSzTx/>
              <a:buFontTx/>
              <a:buNone/>
              <a:tabLst>
                <a:tab pos="306070" algn="l"/>
                <a:tab pos="306705"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Prepare </a:t>
            </a:r>
            <a:r>
              <a:rPr kumimoji="0" lang="en-US" sz="800" b="0" i="0" u="none" strike="noStrike" kern="1200" cap="none" spc="-10" normalizeH="0" baseline="0" noProof="0" dirty="0">
                <a:ln>
                  <a:noFill/>
                </a:ln>
                <a:solidFill>
                  <a:prstClr val="black"/>
                </a:solidFill>
                <a:effectLst/>
                <a:uLnTx/>
                <a:uFillTx/>
                <a:latin typeface="Arial"/>
                <a:ea typeface="+mn-ea"/>
                <a:cs typeface="Arial"/>
              </a:rPr>
              <a:t>all </a:t>
            </a:r>
            <a:r>
              <a:rPr kumimoji="0" lang="en-US" sz="800" b="0" i="0" u="none" strike="noStrike" kern="1200" cap="none" spc="-5" normalizeH="0" baseline="0" noProof="0" dirty="0">
                <a:ln>
                  <a:noFill/>
                </a:ln>
                <a:solidFill>
                  <a:prstClr val="black"/>
                </a:solidFill>
                <a:effectLst/>
                <a:uLnTx/>
                <a:uFillTx/>
                <a:latin typeface="Arial"/>
                <a:ea typeface="+mn-ea"/>
                <a:cs typeface="Arial"/>
              </a:rPr>
              <a:t>students to </a:t>
            </a:r>
            <a:r>
              <a:rPr kumimoji="0" lang="en-US" sz="800" b="0" i="0" u="none" strike="noStrike" kern="1200" cap="none" spc="-20" normalizeH="0" baseline="0" noProof="0" dirty="0">
                <a:ln>
                  <a:noFill/>
                </a:ln>
                <a:solidFill>
                  <a:prstClr val="black"/>
                </a:solidFill>
                <a:effectLst/>
                <a:uLnTx/>
                <a:uFillTx/>
                <a:latin typeface="Arial"/>
                <a:ea typeface="+mn-ea"/>
                <a:cs typeface="Arial"/>
              </a:rPr>
              <a:t>have </a:t>
            </a:r>
            <a:r>
              <a:rPr kumimoji="0" lang="en-US" sz="800" b="0" i="0" u="none" strike="noStrike" kern="1200" cap="none" spc="-2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essential</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0" normalizeH="0" baseline="0" noProof="0" dirty="0">
                <a:ln>
                  <a:noFill/>
                </a:ln>
                <a:solidFill>
                  <a:prstClr val="black"/>
                </a:solidFill>
                <a:effectLst/>
                <a:uLnTx/>
                <a:uFillTx/>
                <a:latin typeface="Arial"/>
                <a:ea typeface="+mn-ea"/>
                <a:cs typeface="Arial"/>
              </a:rPr>
              <a:t>life</a:t>
            </a:r>
            <a:r>
              <a:rPr kumimoji="0" lang="en-US" sz="800" b="0" i="0" u="none" strike="noStrike" kern="1200" cap="none" spc="1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skills</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77470" marR="86360" lvl="0" indent="0" algn="l" defTabSz="914400" rtl="0" eaLnBrk="1" fontAlgn="auto" latinLnBrk="0" hangingPunct="1">
              <a:lnSpc>
                <a:spcPct val="103800"/>
              </a:lnSpc>
              <a:spcBef>
                <a:spcPts val="565"/>
              </a:spcBef>
              <a:spcAft>
                <a:spcPts val="0"/>
              </a:spcAft>
              <a:buClrTx/>
              <a:buSzTx/>
              <a:buFontTx/>
              <a:buNone/>
              <a:tabLst>
                <a:tab pos="306070" algn="l"/>
                <a:tab pos="306705"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Enhance </a:t>
            </a:r>
            <a:r>
              <a:rPr kumimoji="0" lang="en-US" sz="800" b="0" i="0" u="none" strike="noStrike" kern="1200" cap="none" spc="-5" normalizeH="0" baseline="0" noProof="0" dirty="0">
                <a:ln>
                  <a:noFill/>
                </a:ln>
                <a:solidFill>
                  <a:prstClr val="black"/>
                </a:solidFill>
                <a:effectLst/>
                <a:uLnTx/>
                <a:uFillTx/>
                <a:latin typeface="Arial"/>
                <a:ea typeface="+mn-ea"/>
                <a:cs typeface="Arial"/>
              </a:rPr>
              <a:t>college and career </a:t>
            </a:r>
            <a:r>
              <a:rPr kumimoji="0" lang="en-US" sz="800" b="0" i="0" u="none" strike="noStrike" kern="1200" cap="none" spc="0" normalizeH="0" baseline="0" noProof="0" dirty="0">
                <a:ln>
                  <a:noFill/>
                </a:ln>
                <a:solidFill>
                  <a:prstClr val="black"/>
                </a:solidFill>
                <a:effectLst/>
                <a:uLnTx/>
                <a:uFillTx/>
                <a:latin typeface="Arial"/>
                <a:ea typeface="+mn-ea"/>
                <a:cs typeface="Arial"/>
              </a:rPr>
              <a:t> awareness</a:t>
            </a:r>
            <a:r>
              <a:rPr kumimoji="0" lang="en-US" sz="800" b="0" i="0" u="none" strike="noStrike" kern="1200" cap="none" spc="-25"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and</a:t>
            </a:r>
            <a:r>
              <a:rPr kumimoji="0" lang="en-US" sz="800" b="0" i="0" u="none" strike="noStrike" kern="1200" cap="none" spc="-50" normalizeH="0" baseline="0" noProof="0" dirty="0">
                <a:ln>
                  <a:noFill/>
                </a:ln>
                <a:solidFill>
                  <a:prstClr val="black"/>
                </a:solidFill>
                <a:effectLst/>
                <a:uLnTx/>
                <a:uFillTx/>
                <a:latin typeface="Arial"/>
                <a:ea typeface="+mn-ea"/>
                <a:cs typeface="Arial"/>
              </a:rPr>
              <a:t> </a:t>
            </a:r>
            <a:r>
              <a:rPr kumimoji="0" lang="en-US" sz="800" b="0" i="0" u="none" strike="noStrike" kern="1200" cap="none" spc="-5" normalizeH="0" baseline="0" noProof="0" dirty="0">
                <a:ln>
                  <a:noFill/>
                </a:ln>
                <a:solidFill>
                  <a:prstClr val="black"/>
                </a:solidFill>
                <a:effectLst/>
                <a:uLnTx/>
                <a:uFillTx/>
                <a:latin typeface="Arial"/>
                <a:ea typeface="+mn-ea"/>
                <a:cs typeface="Arial"/>
              </a:rPr>
              <a:t>preparedness</a:t>
            </a:r>
            <a:endParaRPr kumimoji="0" lang="en-US" sz="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698F9452-6502-8AEE-E7B3-53B80D802222}"/>
              </a:ext>
            </a:extLst>
          </p:cNvPr>
          <p:cNvSpPr txBox="1">
            <a:spLocks/>
          </p:cNvSpPr>
          <p:nvPr/>
        </p:nvSpPr>
        <p:spPr>
          <a:xfrm>
            <a:off x="2458968" y="4570512"/>
            <a:ext cx="4113009" cy="868046"/>
          </a:xfrm>
          <a:prstGeom prst="rect">
            <a:avLst/>
          </a:prstGeom>
          <a:noFill/>
          <a:ln w="19050">
            <a:solidFill>
              <a:schemeClr val="accent2"/>
            </a:solidFill>
          </a:ln>
        </p:spPr>
        <p:txBody>
          <a:bodyPr wrap="square"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Improve the recruitment and retention of high-quality teachers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Build Teacher Capacity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Arial"/>
              </a:rPr>
              <a:t>Expand school leadership development opportunities</a:t>
            </a:r>
          </a:p>
        </p:txBody>
      </p:sp>
      <p:sp>
        <p:nvSpPr>
          <p:cNvPr id="27" name="TextBox 26">
            <a:extLst>
              <a:ext uri="{FF2B5EF4-FFF2-40B4-BE49-F238E27FC236}">
                <a16:creationId xmlns:a16="http://schemas.microsoft.com/office/drawing/2014/main" id="{96B882CA-66CA-4873-E8A6-717C458826E7}"/>
              </a:ext>
            </a:extLst>
          </p:cNvPr>
          <p:cNvSpPr txBox="1">
            <a:spLocks/>
          </p:cNvSpPr>
          <p:nvPr/>
        </p:nvSpPr>
        <p:spPr>
          <a:xfrm>
            <a:off x="2420823" y="5568189"/>
            <a:ext cx="4113009" cy="899629"/>
          </a:xfrm>
          <a:prstGeom prst="rect">
            <a:avLst/>
          </a:prstGeom>
          <a:noFill/>
          <a:ln w="19050">
            <a:solidFill>
              <a:schemeClr val="accent4"/>
            </a:solidFill>
          </a:ln>
        </p:spPr>
        <p:txBody>
          <a:bodyPr wrap="square"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Inform and engage the school community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ea typeface="+mn-ea"/>
                <a:cs typeface="Arial"/>
              </a:rPr>
              <a:t>Develop a positive, informed and engaged school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CA67336F-E712-381B-9C38-403294921507}"/>
              </a:ext>
            </a:extLst>
          </p:cNvPr>
          <p:cNvSpPr txBox="1"/>
          <p:nvPr/>
        </p:nvSpPr>
        <p:spPr>
          <a:xfrm>
            <a:off x="273808" y="3535418"/>
            <a:ext cx="2036190" cy="899627"/>
          </a:xfrm>
          <a:prstGeom prst="rect">
            <a:avLst/>
          </a:prstGeom>
          <a:solidFill>
            <a:schemeClr val="accent5">
              <a:lumMod val="75000"/>
            </a:schemeClr>
          </a:solidFill>
        </p:spPr>
        <p:txBody>
          <a:bodyPr wrap="square" rtlCol="0" anchor="ctr">
            <a:noAutofit/>
          </a:bodyPr>
          <a:lstStyle/>
          <a:p>
            <a:pPr marL="140335" marR="5080" lvl="0" indent="-12827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Building</a:t>
            </a:r>
            <a:r>
              <a:rPr kumimoji="0" lang="en-US" sz="1200" b="1" i="0" u="none" strike="noStrike" kern="1200" cap="none" spc="-1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a:t>
            </a:r>
            <a:r>
              <a:rPr kumimoji="0" lang="en-US" sz="1200" b="1" i="0" u="none" strike="noStrike" kern="1200" cap="none" spc="-4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Culture</a:t>
            </a:r>
            <a:r>
              <a:rPr kumimoji="0" lang="en-US" sz="1200" b="1" i="0" u="none" strike="noStrike" kern="1200" cap="none" spc="-3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of</a:t>
            </a:r>
          </a:p>
          <a:p>
            <a:pPr marL="140335" marR="5080" lvl="0" indent="-12827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S</a:t>
            </a:r>
            <a:r>
              <a:rPr kumimoji="0" lang="en-US" sz="1200" b="1" i="0" u="none" strike="noStrike" kern="1200" cap="none" spc="-5" normalizeH="0" baseline="0" noProof="0" dirty="0">
                <a:ln>
                  <a:noFill/>
                </a:ln>
                <a:solidFill>
                  <a:srgbClr val="FFFFFF"/>
                </a:solidFill>
                <a:effectLst/>
                <a:uLnTx/>
                <a:uFillTx/>
                <a:latin typeface="Calibri"/>
                <a:ea typeface="+mn-ea"/>
                <a:cs typeface="Calibri"/>
              </a:rPr>
              <a:t>tudent</a:t>
            </a:r>
            <a:r>
              <a:rPr kumimoji="0" lang="en-US" sz="1200" b="1" i="0" u="none" strike="noStrike" kern="1200" cap="none" spc="-2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Support</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155575" marR="15875" lvl="0" indent="-128270" algn="ctr" defTabSz="914400" rtl="0" eaLnBrk="1" fontAlgn="auto" latinLnBrk="0" hangingPunct="1">
              <a:lnSpc>
                <a:spcPct val="100000"/>
              </a:lnSpc>
              <a:spcBef>
                <a:spcPts val="1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Whole Child </a:t>
            </a:r>
            <a:r>
              <a:rPr kumimoji="0" lang="en-US" sz="900" b="0" i="0" u="none" strike="noStrike" kern="1200" cap="none" spc="0" normalizeH="0" baseline="0" noProof="0" dirty="0">
                <a:ln>
                  <a:noFill/>
                </a:ln>
                <a:solidFill>
                  <a:srgbClr val="FFFFFF"/>
                </a:solidFill>
                <a:effectLst/>
                <a:uLnTx/>
                <a:uFillTx/>
                <a:latin typeface="Calibri"/>
                <a:ea typeface="+mn-ea"/>
                <a:cs typeface="Calibri"/>
              </a:rPr>
              <a:t>&amp; </a:t>
            </a:r>
            <a:r>
              <a:rPr kumimoji="0" lang="en-US" sz="900" b="0" i="0" u="none" strike="noStrike" kern="1200" cap="none" spc="-5" normalizeH="0" baseline="0" noProof="0" dirty="0">
                <a:ln>
                  <a:noFill/>
                </a:ln>
                <a:solidFill>
                  <a:srgbClr val="FFFFFF"/>
                </a:solidFill>
                <a:effectLst/>
                <a:uLnTx/>
                <a:uFillTx/>
                <a:latin typeface="Calibri"/>
                <a:ea typeface="+mn-ea"/>
                <a:cs typeface="Calibri"/>
              </a:rPr>
              <a:t>Intervention </a:t>
            </a:r>
            <a:r>
              <a:rPr kumimoji="0" lang="en-US" sz="900" b="0" i="0" u="none" strike="noStrike" kern="1200" cap="none" spc="-19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Personalized Learning</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9" name="TextBox 28">
            <a:extLst>
              <a:ext uri="{FF2B5EF4-FFF2-40B4-BE49-F238E27FC236}">
                <a16:creationId xmlns:a16="http://schemas.microsoft.com/office/drawing/2014/main" id="{8CBC17CA-D6FD-3EDA-004A-C96A9B29A145}"/>
              </a:ext>
            </a:extLst>
          </p:cNvPr>
          <p:cNvSpPr txBox="1">
            <a:spLocks/>
          </p:cNvSpPr>
          <p:nvPr/>
        </p:nvSpPr>
        <p:spPr>
          <a:xfrm>
            <a:off x="273808" y="2483023"/>
            <a:ext cx="2036190" cy="966810"/>
          </a:xfrm>
          <a:prstGeom prst="rect">
            <a:avLst/>
          </a:prstGeom>
          <a:solidFill>
            <a:schemeClr val="bg1">
              <a:lumMod val="50000"/>
            </a:schemeClr>
          </a:solidFill>
        </p:spPr>
        <p:txBody>
          <a:bodyPr wrap="square" rtlCol="0">
            <a:noAutofit/>
          </a:bodyPr>
          <a:lstStyle/>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Calibri"/>
              </a:rPr>
              <a:t>F</a:t>
            </a:r>
            <a:r>
              <a:rPr kumimoji="0" lang="en-US" sz="1100" b="1" i="0" u="none" strike="noStrike" kern="1200" cap="none" spc="-10" normalizeH="0" baseline="0" noProof="0" dirty="0">
                <a:ln>
                  <a:noFill/>
                </a:ln>
                <a:solidFill>
                  <a:srgbClr val="FFFFFF"/>
                </a:solidFill>
                <a:effectLst/>
                <a:uLnTx/>
                <a:uFillTx/>
                <a:latin typeface="Calibri"/>
                <a:ea typeface="+mn-ea"/>
                <a:cs typeface="Calibri"/>
              </a:rPr>
              <a:t>o</a:t>
            </a:r>
            <a:r>
              <a:rPr kumimoji="0" lang="en-US" sz="1100" b="1" i="0" u="none" strike="noStrike" kern="1200" cap="none" spc="0" normalizeH="0" baseline="0" noProof="0" dirty="0">
                <a:ln>
                  <a:noFill/>
                </a:ln>
                <a:solidFill>
                  <a:srgbClr val="FFFFFF"/>
                </a:solidFill>
                <a:effectLst/>
                <a:uLnTx/>
                <a:uFillTx/>
                <a:latin typeface="Calibri"/>
                <a:ea typeface="+mn-ea"/>
                <a:cs typeface="Calibri"/>
              </a:rPr>
              <a:t>ster</a:t>
            </a:r>
            <a:r>
              <a:rPr kumimoji="0" lang="en-US" sz="1100" b="1" i="0" u="none" strike="noStrike" kern="1200" cap="none" spc="5" normalizeH="0" baseline="0" noProof="0" dirty="0">
                <a:ln>
                  <a:noFill/>
                </a:ln>
                <a:solidFill>
                  <a:srgbClr val="FFFFFF"/>
                </a:solidFill>
                <a:effectLst/>
                <a:uLnTx/>
                <a:uFillTx/>
                <a:latin typeface="Calibri"/>
                <a:ea typeface="+mn-ea"/>
                <a:cs typeface="Calibri"/>
              </a:rPr>
              <a:t>i</a:t>
            </a:r>
            <a:r>
              <a:rPr kumimoji="0" lang="en-US" sz="1100" b="1" i="0" u="none" strike="noStrike" kern="1200" cap="none" spc="-5" normalizeH="0" baseline="0" noProof="0" dirty="0">
                <a:ln>
                  <a:noFill/>
                </a:ln>
                <a:solidFill>
                  <a:srgbClr val="FFFFFF"/>
                </a:solidFill>
                <a:effectLst/>
                <a:uLnTx/>
                <a:uFillTx/>
                <a:latin typeface="Calibri"/>
                <a:ea typeface="+mn-ea"/>
                <a:cs typeface="Calibri"/>
              </a:rPr>
              <a:t>n</a:t>
            </a:r>
            <a:r>
              <a:rPr kumimoji="0" lang="en-US" sz="1100" b="1" i="0" u="none" strike="noStrike" kern="1200" cap="none" spc="0" normalizeH="0" baseline="0" noProof="0" dirty="0">
                <a:ln>
                  <a:noFill/>
                </a:ln>
                <a:solidFill>
                  <a:srgbClr val="FFFFFF"/>
                </a:solidFill>
                <a:effectLst/>
                <a:uLnTx/>
                <a:uFillTx/>
                <a:latin typeface="Calibri"/>
                <a:ea typeface="+mn-ea"/>
                <a:cs typeface="Calibri"/>
              </a:rPr>
              <a:t>g</a:t>
            </a:r>
            <a:r>
              <a:rPr kumimoji="0" lang="en-US" sz="1100" b="1" i="0" u="none" strike="noStrike" kern="1200" cap="none" spc="-20" normalizeH="0" baseline="0" noProof="0" dirty="0">
                <a:ln>
                  <a:noFill/>
                </a:ln>
                <a:solidFill>
                  <a:srgbClr val="FFFFFF"/>
                </a:solidFill>
                <a:effectLst/>
                <a:uLnTx/>
                <a:uFillTx/>
                <a:latin typeface="Calibri"/>
                <a:ea typeface="+mn-ea"/>
                <a:cs typeface="Calibri"/>
              </a:rPr>
              <a:t> </a:t>
            </a:r>
            <a:r>
              <a:rPr kumimoji="0" lang="en-US" sz="1100" b="1" i="0" u="none" strike="noStrike" kern="1200" cap="none" spc="0" normalizeH="0" baseline="0" noProof="0" dirty="0">
                <a:ln>
                  <a:noFill/>
                </a:ln>
                <a:solidFill>
                  <a:srgbClr val="FFFFFF"/>
                </a:solidFill>
                <a:effectLst/>
                <a:uLnTx/>
                <a:uFillTx/>
                <a:latin typeface="Calibri"/>
                <a:ea typeface="+mn-ea"/>
                <a:cs typeface="Calibri"/>
              </a:rPr>
              <a:t>A</a:t>
            </a:r>
            <a:r>
              <a:rPr kumimoji="0" lang="en-US" sz="1100" b="1" i="0" u="none" strike="noStrike" kern="1200" cap="none" spc="5" normalizeH="0" baseline="0" noProof="0" dirty="0">
                <a:ln>
                  <a:noFill/>
                </a:ln>
                <a:solidFill>
                  <a:srgbClr val="FFFFFF"/>
                </a:solidFill>
                <a:effectLst/>
                <a:uLnTx/>
                <a:uFillTx/>
                <a:latin typeface="Calibri"/>
                <a:ea typeface="+mn-ea"/>
                <a:cs typeface="Calibri"/>
              </a:rPr>
              <a:t>c</a:t>
            </a:r>
            <a:r>
              <a:rPr kumimoji="0" lang="en-US" sz="1100" b="1" i="0" u="none" strike="noStrike" kern="1200" cap="none" spc="-10" normalizeH="0" baseline="0" noProof="0" dirty="0">
                <a:ln>
                  <a:noFill/>
                </a:ln>
                <a:solidFill>
                  <a:srgbClr val="FFFFFF"/>
                </a:solidFill>
                <a:effectLst/>
                <a:uLnTx/>
                <a:uFillTx/>
                <a:latin typeface="Calibri"/>
                <a:ea typeface="+mn-ea"/>
                <a:cs typeface="Calibri"/>
              </a:rPr>
              <a:t>a</a:t>
            </a:r>
            <a:r>
              <a:rPr kumimoji="0" lang="en-US" sz="1100" b="1" i="0" u="none" strike="noStrike" kern="1200" cap="none" spc="-5" normalizeH="0" baseline="0" noProof="0" dirty="0">
                <a:ln>
                  <a:noFill/>
                </a:ln>
                <a:solidFill>
                  <a:srgbClr val="FFFFFF"/>
                </a:solidFill>
                <a:effectLst/>
                <a:uLnTx/>
                <a:uFillTx/>
                <a:latin typeface="Calibri"/>
                <a:ea typeface="+mn-ea"/>
                <a:cs typeface="Calibri"/>
              </a:rPr>
              <a:t>dem</a:t>
            </a:r>
            <a:r>
              <a:rPr kumimoji="0" lang="en-US" sz="1100" b="1" i="0" u="none" strike="noStrike" kern="1200" cap="none" spc="5" normalizeH="0" baseline="0" noProof="0" dirty="0">
                <a:ln>
                  <a:noFill/>
                </a:ln>
                <a:solidFill>
                  <a:srgbClr val="FFFFFF"/>
                </a:solidFill>
                <a:effectLst/>
                <a:uLnTx/>
                <a:uFillTx/>
                <a:latin typeface="Calibri"/>
                <a:ea typeface="+mn-ea"/>
                <a:cs typeface="Calibri"/>
              </a:rPr>
              <a:t>i</a:t>
            </a:r>
            <a:r>
              <a:rPr kumimoji="0" lang="en-US" sz="1100" b="1" i="0" u="none" strike="noStrike" kern="1200" cap="none" spc="0" normalizeH="0" baseline="0" noProof="0" dirty="0">
                <a:ln>
                  <a:noFill/>
                </a:ln>
                <a:solidFill>
                  <a:srgbClr val="FFFFFF"/>
                </a:solidFill>
                <a:effectLst/>
                <a:uLnTx/>
                <a:uFillTx/>
                <a:latin typeface="Calibri"/>
                <a:ea typeface="+mn-ea"/>
                <a:cs typeface="Calibri"/>
              </a:rPr>
              <a:t>c</a:t>
            </a:r>
          </a:p>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Calibri"/>
                <a:ea typeface="+mn-ea"/>
                <a:cs typeface="Calibri"/>
              </a:rPr>
              <a:t>Excellence </a:t>
            </a:r>
            <a:r>
              <a:rPr kumimoji="0" lang="en-US" sz="1100" b="1" i="0" u="none" strike="noStrike" kern="1200" cap="none" spc="-5" normalizeH="0" baseline="0" noProof="0" dirty="0">
                <a:ln>
                  <a:noFill/>
                </a:ln>
                <a:solidFill>
                  <a:srgbClr val="FFFFFF"/>
                </a:solidFill>
                <a:effectLst/>
                <a:uLnTx/>
                <a:uFillTx/>
                <a:latin typeface="Calibri"/>
                <a:ea typeface="+mn-ea"/>
                <a:cs typeface="Calibri"/>
              </a:rPr>
              <a:t>for </a:t>
            </a:r>
            <a:r>
              <a:rPr kumimoji="0" lang="en-US" sz="1100" b="1" i="0" u="none" strike="noStrike" kern="1200" cap="none" spc="0" normalizeH="0" baseline="0" noProof="0" dirty="0">
                <a:ln>
                  <a:noFill/>
                </a:ln>
                <a:solidFill>
                  <a:srgbClr val="FFFFFF"/>
                </a:solidFill>
                <a:effectLst/>
                <a:uLnTx/>
                <a:uFillTx/>
                <a:latin typeface="Calibri"/>
                <a:ea typeface="+mn-ea"/>
                <a:cs typeface="Calibri"/>
              </a:rPr>
              <a:t>All</a:t>
            </a:r>
          </a:p>
          <a:p>
            <a:pPr marL="17145" marR="10795" lvl="0" indent="0" algn="ctr" defTabSz="914400" rtl="0" eaLnBrk="1" fontAlgn="auto" latinLnBrk="0" hangingPunct="1">
              <a:lnSpc>
                <a:spcPct val="100000"/>
              </a:lnSpc>
              <a:spcBef>
                <a:spcPts val="105"/>
              </a:spcBef>
              <a:spcAft>
                <a:spcPts val="0"/>
              </a:spcAft>
              <a:buClrTx/>
              <a:buSzTx/>
              <a:buFontTx/>
              <a:buNone/>
              <a:tabLst/>
              <a:defRPr/>
            </a:pPr>
            <a:r>
              <a:rPr kumimoji="0" lang="en-US" sz="1100" b="1" i="0" u="none" strike="noStrike" kern="1200" cap="none" spc="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Data</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Curriculum </a:t>
            </a:r>
            <a:r>
              <a:rPr kumimoji="0" lang="en-US" sz="900" b="0" i="0" u="none" strike="noStrike" kern="1200" cap="none" spc="0" normalizeH="0" baseline="0" noProof="0" dirty="0">
                <a:ln>
                  <a:noFill/>
                </a:ln>
                <a:solidFill>
                  <a:srgbClr val="FFFFFF"/>
                </a:solidFill>
                <a:effectLst/>
                <a:uLnTx/>
                <a:uFillTx/>
                <a:latin typeface="Calibri"/>
                <a:ea typeface="+mn-ea"/>
                <a:cs typeface="Calibri"/>
              </a:rPr>
              <a:t>&amp; </a:t>
            </a:r>
            <a:r>
              <a:rPr kumimoji="0" lang="en-US" sz="900" b="0" i="0" u="none" strike="noStrike" kern="1200" cap="none" spc="-5" normalizeH="0" baseline="0" noProof="0" dirty="0">
                <a:ln>
                  <a:noFill/>
                </a:ln>
                <a:solidFill>
                  <a:srgbClr val="FFFFFF"/>
                </a:solidFill>
                <a:effectLst/>
                <a:uLnTx/>
                <a:uFillTx/>
                <a:latin typeface="Calibri"/>
                <a:ea typeface="+mn-ea"/>
                <a:cs typeface="Calibri"/>
              </a:rPr>
              <a:t>Instruction</a:t>
            </a:r>
          </a:p>
          <a:p>
            <a:pPr marL="12700" marR="5080" lvl="0" indent="0" algn="ctr" defTabSz="914400" rtl="0" eaLnBrk="1" fontAlgn="auto" latinLnBrk="0" hangingPunct="1">
              <a:lnSpc>
                <a:spcPct val="100000"/>
              </a:lnSpc>
              <a:spcBef>
                <a:spcPts val="5"/>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Signature </a:t>
            </a:r>
            <a:r>
              <a:rPr kumimoji="0" lang="en-US" sz="900" b="0" i="0" u="none" strike="noStrike" kern="1200" cap="none" spc="0" normalizeH="0" baseline="0" noProof="0" dirty="0">
                <a:ln>
                  <a:noFill/>
                </a:ln>
                <a:solidFill>
                  <a:srgbClr val="FFFFFF"/>
                </a:solidFill>
                <a:effectLst/>
                <a:uLnTx/>
                <a:uFillTx/>
                <a:latin typeface="Calibri"/>
                <a:ea typeface="+mn-ea"/>
                <a:cs typeface="Calibri"/>
              </a:rPr>
              <a:t>Program</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0" name="TextBox 29">
            <a:extLst>
              <a:ext uri="{FF2B5EF4-FFF2-40B4-BE49-F238E27FC236}">
                <a16:creationId xmlns:a16="http://schemas.microsoft.com/office/drawing/2014/main" id="{101AD791-6860-D9D2-BCCC-7B41A97E0213}"/>
              </a:ext>
            </a:extLst>
          </p:cNvPr>
          <p:cNvSpPr txBox="1"/>
          <p:nvPr/>
        </p:nvSpPr>
        <p:spPr>
          <a:xfrm>
            <a:off x="257442" y="4570512"/>
            <a:ext cx="2036190" cy="889212"/>
          </a:xfrm>
          <a:prstGeom prst="rect">
            <a:avLst/>
          </a:prstGeom>
          <a:solidFill>
            <a:schemeClr val="accent2">
              <a:lumMod val="75000"/>
            </a:schemeClr>
          </a:solidFill>
        </p:spPr>
        <p:txBody>
          <a:bodyPr wrap="square" rtlCol="0" anchor="ctr">
            <a:noAutofit/>
          </a:bodyPr>
          <a:lstStyle/>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a:ea typeface="+mn-ea"/>
                <a:cs typeface="Calibri"/>
              </a:rPr>
              <a:t>Equipping &amp; </a:t>
            </a:r>
            <a:r>
              <a:rPr kumimoji="0" lang="en-US" sz="1200" b="1" i="0" u="none" strike="noStrike" kern="1200" cap="none" spc="-5" normalizeH="0" baseline="0" noProof="0" dirty="0">
                <a:ln>
                  <a:noFill/>
                </a:ln>
                <a:solidFill>
                  <a:srgbClr val="FFFFFF"/>
                </a:solidFill>
                <a:effectLst/>
                <a:uLnTx/>
                <a:uFillTx/>
                <a:latin typeface="Calibri"/>
                <a:ea typeface="+mn-ea"/>
                <a:cs typeface="Calibri"/>
              </a:rPr>
              <a:t>Empowering</a:t>
            </a: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Calibri"/>
                <a:ea typeface="+mn-ea"/>
                <a:cs typeface="Calibri"/>
              </a:rPr>
              <a:t>Leaders</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&amp;</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Staff</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Strategic Staff Support</a:t>
            </a:r>
          </a:p>
          <a:p>
            <a:pPr marL="337185" marR="5080" lvl="0" indent="-325120" algn="ctr" defTabSz="914400" rtl="0" eaLnBrk="1" fontAlgn="auto" latinLnBrk="0" hangingPunct="1">
              <a:lnSpc>
                <a:spcPct val="100000"/>
              </a:lnSpc>
              <a:spcBef>
                <a:spcPts val="10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Equitable</a:t>
            </a:r>
            <a:r>
              <a:rPr kumimoji="0" lang="en-US" sz="900" b="0" i="0" u="none" strike="noStrike" kern="1200" cap="none" spc="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Resource</a:t>
            </a:r>
            <a:r>
              <a:rPr kumimoji="0" lang="en-US" sz="900" b="0" i="0" u="none" strike="noStrike" kern="1200" cap="none" spc="-2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Allocation</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1" name="TextBox 30">
            <a:extLst>
              <a:ext uri="{FF2B5EF4-FFF2-40B4-BE49-F238E27FC236}">
                <a16:creationId xmlns:a16="http://schemas.microsoft.com/office/drawing/2014/main" id="{5ABBAE24-6483-1587-A600-FF86D7342620}"/>
              </a:ext>
            </a:extLst>
          </p:cNvPr>
          <p:cNvSpPr txBox="1"/>
          <p:nvPr/>
        </p:nvSpPr>
        <p:spPr>
          <a:xfrm>
            <a:off x="273808" y="5568189"/>
            <a:ext cx="2036190" cy="915406"/>
          </a:xfrm>
          <a:prstGeom prst="rect">
            <a:avLst/>
          </a:prstGeom>
          <a:solidFill>
            <a:schemeClr val="accent4">
              <a:lumMod val="75000"/>
            </a:schemeClr>
          </a:solidFill>
        </p:spPr>
        <p:txBody>
          <a:bodyPr wrap="square" rtlCol="0" anchor="ctr">
            <a:noAutofit/>
          </a:bodyPr>
          <a:lstStyle/>
          <a:p>
            <a:pPr marL="180340" marR="136525" lvl="0" indent="-167640" algn="ctr" defTabSz="914400" rtl="0" eaLnBrk="1" fontAlgn="auto" latinLnBrk="0" hangingPunct="1">
              <a:lnSpc>
                <a:spcPct val="100000"/>
              </a:lnSpc>
              <a:spcBef>
                <a:spcPts val="100"/>
              </a:spcBef>
              <a:spcAft>
                <a:spcPts val="0"/>
              </a:spcAft>
              <a:buClrTx/>
              <a:buSzTx/>
              <a:buFontTx/>
              <a:buNone/>
              <a:tabLst/>
              <a:defRPr/>
            </a:pPr>
            <a:r>
              <a:rPr kumimoji="0" lang="en-US" sz="1200" b="1" i="0" u="none" strike="noStrike" kern="1200" cap="none" spc="-5" normalizeH="0" baseline="0" noProof="0" dirty="0">
                <a:ln>
                  <a:noFill/>
                </a:ln>
                <a:solidFill>
                  <a:srgbClr val="FFFFFF"/>
                </a:solidFill>
                <a:effectLst/>
                <a:uLnTx/>
                <a:uFillTx/>
                <a:latin typeface="Calibri"/>
                <a:ea typeface="+mn-ea"/>
                <a:cs typeface="Calibri"/>
              </a:rPr>
              <a:t>Creating</a:t>
            </a:r>
            <a:r>
              <a:rPr kumimoji="0" lang="en-US" sz="1200" b="1" i="0" u="none" strike="noStrike" kern="1200" cap="none" spc="-25"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a</a:t>
            </a:r>
            <a:r>
              <a:rPr kumimoji="0" lang="en-US" sz="1200" b="1" i="0" u="none" strike="noStrike" kern="1200" cap="none" spc="-20" normalizeH="0" baseline="0" noProof="0" dirty="0">
                <a:ln>
                  <a:noFill/>
                </a:ln>
                <a:solidFill>
                  <a:srgbClr val="FFFFFF"/>
                </a:solidFill>
                <a:effectLst/>
                <a:uLnTx/>
                <a:uFillTx/>
                <a:latin typeface="Calibri"/>
                <a:ea typeface="+mn-ea"/>
                <a:cs typeface="Calibri"/>
              </a:rPr>
              <a:t> </a:t>
            </a:r>
            <a:r>
              <a:rPr kumimoji="0" lang="en-US" sz="1200" b="1" i="0" u="none" strike="noStrike" kern="1200" cap="none" spc="-5" normalizeH="0" baseline="0" noProof="0" dirty="0">
                <a:ln>
                  <a:noFill/>
                </a:ln>
                <a:solidFill>
                  <a:srgbClr val="FFFFFF"/>
                </a:solidFill>
                <a:effectLst/>
                <a:uLnTx/>
                <a:uFillTx/>
                <a:latin typeface="Calibri"/>
                <a:ea typeface="+mn-ea"/>
                <a:cs typeface="Calibri"/>
              </a:rPr>
              <a:t>System</a:t>
            </a:r>
            <a:r>
              <a:rPr kumimoji="0" lang="en-US" sz="1200" b="1" i="0" u="none" strike="noStrike" kern="1200" cap="none" spc="-3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of </a:t>
            </a:r>
            <a:r>
              <a:rPr kumimoji="0" lang="en-US" sz="1200" b="1" i="0" u="none" strike="noStrike" kern="1200" cap="none" spc="-254"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School</a:t>
            </a:r>
            <a:r>
              <a:rPr kumimoji="0" lang="en-US" sz="1200" b="1" i="0" u="none" strike="noStrike" kern="1200" cap="none" spc="-10" normalizeH="0" baseline="0" noProof="0" dirty="0">
                <a:ln>
                  <a:noFill/>
                </a:ln>
                <a:solidFill>
                  <a:srgbClr val="FFFFFF"/>
                </a:solidFill>
                <a:effectLst/>
                <a:uLnTx/>
                <a:uFillTx/>
                <a:latin typeface="Calibri"/>
                <a:ea typeface="+mn-ea"/>
                <a:cs typeface="Calibri"/>
              </a:rPr>
              <a:t> </a:t>
            </a:r>
            <a:r>
              <a:rPr kumimoji="0" lang="en-US" sz="1200" b="1" i="0" u="none" strike="noStrike" kern="1200" cap="none" spc="0" normalizeH="0" baseline="0" noProof="0" dirty="0">
                <a:ln>
                  <a:noFill/>
                </a:ln>
                <a:solidFill>
                  <a:srgbClr val="FFFFFF"/>
                </a:solidFill>
                <a:effectLst/>
                <a:uLnTx/>
                <a:uFillTx/>
                <a:latin typeface="Calibri"/>
                <a:ea typeface="+mn-ea"/>
                <a:cs typeface="Calibri"/>
              </a:rPr>
              <a:t>Support</a:t>
            </a:r>
            <a:endParaRPr kumimoji="0" lang="en-US" sz="1200" b="0" i="0" u="none" strike="noStrike" kern="1200" cap="none" spc="0" normalizeH="0" baseline="0" noProof="0" dirty="0">
              <a:ln>
                <a:noFill/>
              </a:ln>
              <a:solidFill>
                <a:prstClr val="black"/>
              </a:solidFill>
              <a:effectLst/>
              <a:uLnTx/>
              <a:uFillTx/>
              <a:latin typeface="Calibri"/>
              <a:ea typeface="+mn-ea"/>
              <a:cs typeface="Calibri"/>
            </a:endParaRPr>
          </a:p>
          <a:p>
            <a:pPr marL="43815" marR="0" lvl="0" indent="0" algn="ctr" defTabSz="914400" rtl="0" eaLnBrk="1" fontAlgn="auto" latinLnBrk="0" hangingPunct="1">
              <a:lnSpc>
                <a:spcPct val="100000"/>
              </a:lnSpc>
              <a:spcBef>
                <a:spcPts val="1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Strategic</a:t>
            </a:r>
            <a:r>
              <a:rPr kumimoji="0" lang="en-US" sz="900" b="0" i="0" u="none" strike="noStrike" kern="1200" cap="none" spc="-20"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Staff</a:t>
            </a:r>
            <a:r>
              <a:rPr kumimoji="0" lang="en-US" sz="900" b="0" i="0" u="none" strike="noStrike" kern="1200" cap="none" spc="-1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Support</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a:p>
            <a:pPr marL="42545"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5" normalizeH="0" baseline="0" noProof="0" dirty="0">
                <a:ln>
                  <a:noFill/>
                </a:ln>
                <a:solidFill>
                  <a:srgbClr val="FFFFFF"/>
                </a:solidFill>
                <a:effectLst/>
                <a:uLnTx/>
                <a:uFillTx/>
                <a:latin typeface="Calibri"/>
                <a:ea typeface="+mn-ea"/>
                <a:cs typeface="Calibri"/>
              </a:rPr>
              <a:t>Equitable</a:t>
            </a:r>
            <a:r>
              <a:rPr kumimoji="0" lang="en-US" sz="900" b="0" i="0" u="none" strike="noStrike" kern="1200" cap="none" spc="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Resource</a:t>
            </a:r>
            <a:r>
              <a:rPr kumimoji="0" lang="en-US" sz="900" b="0" i="0" u="none" strike="noStrike" kern="1200" cap="none" spc="-15" normalizeH="0" baseline="0" noProof="0" dirty="0">
                <a:ln>
                  <a:noFill/>
                </a:ln>
                <a:solidFill>
                  <a:srgbClr val="FFFFFF"/>
                </a:solidFill>
                <a:effectLst/>
                <a:uLnTx/>
                <a:uFillTx/>
                <a:latin typeface="Calibri"/>
                <a:ea typeface="+mn-ea"/>
                <a:cs typeface="Calibri"/>
              </a:rPr>
              <a:t> </a:t>
            </a:r>
            <a:r>
              <a:rPr kumimoji="0" lang="en-US" sz="900" b="0" i="0" u="none" strike="noStrike" kern="1200" cap="none" spc="-5" normalizeH="0" baseline="0" noProof="0" dirty="0">
                <a:ln>
                  <a:noFill/>
                </a:ln>
                <a:solidFill>
                  <a:srgbClr val="FFFFFF"/>
                </a:solidFill>
                <a:effectLst/>
                <a:uLnTx/>
                <a:uFillTx/>
                <a:latin typeface="Calibri"/>
                <a:ea typeface="+mn-ea"/>
                <a:cs typeface="Calibri"/>
              </a:rPr>
              <a:t>Allocation</a:t>
            </a:r>
            <a:endParaRPr kumimoji="0" lang="en-US" sz="9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54458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South Atlanta </a:t>
            </a:r>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2537926" y="2188997"/>
            <a:ext cx="4546854" cy="300082"/>
          </a:xfrm>
          <a:prstGeom prst="rect">
            <a:avLst/>
          </a:prstGeom>
          <a:noFill/>
        </p:spPr>
        <p:txBody>
          <a:bodyPr wrap="square" rtlCol="0">
            <a:spAutoFit/>
          </a:bodyPr>
          <a:lstStyle/>
          <a:p>
            <a:pPr algn="ctr" defTabSz="685800">
              <a:defRPr/>
            </a:pPr>
            <a:r>
              <a:rPr lang="en-US" sz="1350">
                <a:solidFill>
                  <a:prstClr val="black"/>
                </a:solidFill>
                <a:latin typeface="Tenorite"/>
              </a:rPr>
              <a:t>Insert the school’s priorities from Higher to Lower</a:t>
            </a: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1131079"/>
          </a:xfrm>
          <a:prstGeom prst="rect">
            <a:avLst/>
          </a:prstGeom>
          <a:noFill/>
        </p:spPr>
        <p:txBody>
          <a:bodyPr wrap="square" rtlCol="0">
            <a:spAutoFit/>
          </a:bodyPr>
          <a:lstStyle/>
          <a:p>
            <a:pPr marL="257175" indent="-257175" defTabSz="685800">
              <a:buFont typeface="+mj-lt"/>
              <a:buAutoNum type="arabicPeriod"/>
              <a:defRPr/>
            </a:pPr>
            <a:r>
              <a:rPr lang="en-US" sz="1350" dirty="0">
                <a:solidFill>
                  <a:prstClr val="black"/>
                </a:solidFill>
                <a:latin typeface="Tenorite"/>
              </a:rPr>
              <a:t>Establish foundational core content knowledge</a:t>
            </a:r>
          </a:p>
          <a:p>
            <a:pPr marL="257175" indent="-257175" defTabSz="685800">
              <a:buFont typeface="+mj-lt"/>
              <a:buAutoNum type="arabicPeriod"/>
              <a:defRPr/>
            </a:pPr>
            <a:r>
              <a:rPr lang="en-US" sz="1350" dirty="0">
                <a:solidFill>
                  <a:prstClr val="black"/>
                </a:solidFill>
                <a:latin typeface="Tenorite"/>
              </a:rPr>
              <a:t>Provide remediation and acceleration as indicated by data</a:t>
            </a:r>
          </a:p>
          <a:p>
            <a:pPr marL="257175" indent="-257175" defTabSz="685800">
              <a:buFont typeface="+mj-lt"/>
              <a:buAutoNum type="arabicPeriod"/>
              <a:defRPr/>
            </a:pPr>
            <a:r>
              <a:rPr lang="en-US" sz="1350" dirty="0">
                <a:solidFill>
                  <a:prstClr val="black"/>
                </a:solidFill>
                <a:latin typeface="Tenorite"/>
              </a:rPr>
              <a:t>Prepare all students to have essential life skills</a:t>
            </a:r>
          </a:p>
          <a:p>
            <a:pPr marL="257175" indent="-257175" defTabSz="685800">
              <a:buFont typeface="+mj-lt"/>
              <a:buAutoNum type="arabicPeriod"/>
              <a:defRPr/>
            </a:pPr>
            <a:r>
              <a:rPr lang="en-US" sz="1350" dirty="0">
                <a:solidFill>
                  <a:prstClr val="black"/>
                </a:solidFill>
                <a:latin typeface="Tenorite"/>
              </a:rPr>
              <a:t>Improve the recruitment and retention of high-quality teachers</a:t>
            </a:r>
          </a:p>
          <a:p>
            <a:pPr marL="257175" indent="-257175" defTabSz="685800">
              <a:buFont typeface="+mj-lt"/>
              <a:buAutoNum type="arabicPeriod"/>
              <a:defRPr/>
            </a:pPr>
            <a:r>
              <a:rPr lang="en-US" sz="1350" dirty="0">
                <a:solidFill>
                  <a:prstClr val="black"/>
                </a:solidFill>
                <a:latin typeface="Tenorite"/>
              </a:rPr>
              <a:t>Inform and engage the school community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448702162"/>
              </p:ext>
            </p:extLst>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dirty="0"/>
                        <a:t>Maintain lower class sizes in the primary years by funding </a:t>
                      </a:r>
                      <a:r>
                        <a:rPr lang="en-US" sz="1750" dirty="0" err="1"/>
                        <a:t>parapros</a:t>
                      </a:r>
                      <a:r>
                        <a:rPr lang="en-US" sz="1750" dirty="0"/>
                        <a:t> in 1</a:t>
                      </a:r>
                      <a:r>
                        <a:rPr lang="en-US" sz="1750" baseline="30000" dirty="0"/>
                        <a:t>st</a:t>
                      </a:r>
                      <a:r>
                        <a:rPr lang="en-US" sz="1750" dirty="0"/>
                        <a:t> and second grade</a:t>
                      </a:r>
                    </a:p>
                  </a:txBody>
                  <a:tcPr/>
                </a:tc>
                <a:tc>
                  <a:txBody>
                    <a:bodyPr/>
                    <a:lstStyle/>
                    <a:p>
                      <a:pPr algn="ctr"/>
                      <a:r>
                        <a:rPr lang="en-US" sz="1750" dirty="0"/>
                        <a:t>47%</a:t>
                      </a:r>
                      <a:r>
                        <a:rPr lang="en-US" sz="1750" baseline="0" dirty="0"/>
                        <a:t> mobility rate requires a great deal of teacher attention to students who enter our school throughout the year – many of which are below level. </a:t>
                      </a:r>
                      <a:endParaRPr lang="en-US" sz="1750" dirty="0"/>
                    </a:p>
                  </a:txBody>
                  <a:tcPr/>
                </a:tc>
                <a:extLst>
                  <a:ext uri="{0D108BD9-81ED-4DB2-BD59-A6C34878D82A}">
                    <a16:rowId xmlns:a16="http://schemas.microsoft.com/office/drawing/2014/main" val="10001"/>
                  </a:ext>
                </a:extLst>
              </a:tr>
              <a:tr h="1101087">
                <a:tc>
                  <a:txBody>
                    <a:bodyPr/>
                    <a:lstStyle/>
                    <a:p>
                      <a:pPr algn="ctr"/>
                      <a:r>
                        <a:rPr lang="en-US" sz="1750" dirty="0"/>
                        <a:t>Maximize wrap around services </a:t>
                      </a:r>
                      <a:r>
                        <a:rPr lang="en-US" sz="1750" dirty="0" err="1"/>
                        <a:t>ie</a:t>
                      </a:r>
                      <a:r>
                        <a:rPr lang="en-US" sz="1750" dirty="0"/>
                        <a:t>: Nurse, SSW, Counseling</a:t>
                      </a:r>
                    </a:p>
                  </a:txBody>
                  <a:tcPr/>
                </a:tc>
                <a:tc>
                  <a:txBody>
                    <a:bodyPr/>
                    <a:lstStyle/>
                    <a:p>
                      <a:pPr algn="ctr"/>
                      <a:r>
                        <a:rPr lang="en-US" sz="1750" dirty="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dirty="0"/>
                        <a:t>Increase</a:t>
                      </a:r>
                      <a:r>
                        <a:rPr lang="en-US" sz="1750" baseline="0" dirty="0"/>
                        <a:t> Reading/</a:t>
                      </a:r>
                      <a:r>
                        <a:rPr lang="en-US" sz="1750" baseline="0" dirty="0" err="1"/>
                        <a:t>Lexiles</a:t>
                      </a:r>
                      <a:r>
                        <a:rPr lang="en-US" sz="1750" baseline="0" dirty="0"/>
                        <a:t> and writing of 3</a:t>
                      </a:r>
                      <a:r>
                        <a:rPr lang="en-US" sz="1750" baseline="30000" dirty="0"/>
                        <a:t>rd</a:t>
                      </a:r>
                      <a:r>
                        <a:rPr lang="en-US" sz="1750" baseline="0" dirty="0"/>
                        <a:t> – 5</a:t>
                      </a:r>
                      <a:r>
                        <a:rPr lang="en-US" sz="1750" baseline="30000" dirty="0"/>
                        <a:t>th</a:t>
                      </a:r>
                      <a:r>
                        <a:rPr lang="en-US" sz="1750" baseline="0" dirty="0"/>
                        <a:t> grade students.  How can we restructure our program to achieve this? </a:t>
                      </a:r>
                      <a:endParaRPr lang="en-US" sz="1750" dirty="0"/>
                    </a:p>
                  </a:txBody>
                  <a:tcPr/>
                </a:tc>
                <a:tc>
                  <a:txBody>
                    <a:bodyPr/>
                    <a:lstStyle/>
                    <a:p>
                      <a:pPr algn="ctr"/>
                      <a:r>
                        <a:rPr lang="en-US" sz="1750" dirty="0"/>
                        <a:t>Data indicates that students who have been with us for more than one year have greater</a:t>
                      </a:r>
                      <a:r>
                        <a:rPr lang="en-US" sz="1750" baseline="0" dirty="0"/>
                        <a:t> performance levels than students who are transient.  With 47% of our students coming and going, there is a need to target these students.</a:t>
                      </a:r>
                      <a:endParaRPr lang="en-US" sz="175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rot="20090449">
            <a:off x="4459836" y="2575511"/>
            <a:ext cx="3969939" cy="1015663"/>
          </a:xfrm>
          <a:prstGeom prst="rect">
            <a:avLst/>
          </a:prstGeom>
          <a:noFill/>
        </p:spPr>
        <p:txBody>
          <a:bodyPr wrap="square" rtlCol="0">
            <a:spAutoFit/>
          </a:bodyPr>
          <a:lstStyle/>
          <a:p>
            <a:r>
              <a:rPr lang="en-US" sz="6000" b="1">
                <a:ln w="22225">
                  <a:solidFill>
                    <a:schemeClr val="accent2"/>
                  </a:solidFill>
                  <a:prstDash val="solid"/>
                </a:ln>
                <a:solidFill>
                  <a:schemeClr val="accent2"/>
                </a:solidFill>
              </a:rPr>
              <a:t>Example</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4.xml><?xml version="1.0" encoding="utf-8"?>
<a:theme xmlns:a="http://schemas.openxmlformats.org/drawingml/2006/main" name="2_Office Theme">
  <a:themeElements>
    <a:clrScheme name="APS 6">
      <a:dk1>
        <a:sysClr val="windowText" lastClr="000000"/>
      </a:dk1>
      <a:lt1>
        <a:sysClr val="window" lastClr="FFFFFF"/>
      </a:lt1>
      <a:dk2>
        <a:srgbClr val="44546A"/>
      </a:dk2>
      <a:lt2>
        <a:srgbClr val="E7E6E6"/>
      </a:lt2>
      <a:accent1>
        <a:srgbClr val="A91A92"/>
      </a:accent1>
      <a:accent2>
        <a:srgbClr val="DA7B22"/>
      </a:accent2>
      <a:accent3>
        <a:srgbClr val="A5A5A5"/>
      </a:accent3>
      <a:accent4>
        <a:srgbClr val="F3CF45"/>
      </a:accent4>
      <a:accent5>
        <a:srgbClr val="0083A9"/>
      </a:accent5>
      <a:accent6>
        <a:srgbClr val="70AD47"/>
      </a:accent6>
      <a:hlink>
        <a:srgbClr val="0083A9"/>
      </a:hlink>
      <a:folHlink>
        <a:srgbClr val="DA7B2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TotalTime>
  <Words>3839</Words>
  <Application>Microsoft Office PowerPoint</Application>
  <PresentationFormat>Widescreen</PresentationFormat>
  <Paragraphs>462</Paragraphs>
  <Slides>34</Slides>
  <Notes>27</Notes>
  <HiddenSlides>1</HiddenSlides>
  <MMClips>0</MMClips>
  <ScaleCrop>false</ScaleCrop>
  <HeadingPairs>
    <vt:vector size="8" baseType="variant">
      <vt:variant>
        <vt:lpstr>Fonts Used</vt:lpstr>
      </vt:variant>
      <vt:variant>
        <vt:i4>11</vt:i4>
      </vt:variant>
      <vt:variant>
        <vt:lpstr>Theme</vt:lpstr>
      </vt:variant>
      <vt:variant>
        <vt:i4>14</vt:i4>
      </vt:variant>
      <vt:variant>
        <vt:lpstr>Embedded OLE Servers</vt:lpstr>
      </vt:variant>
      <vt:variant>
        <vt:i4>1</vt:i4>
      </vt:variant>
      <vt:variant>
        <vt:lpstr>Slide Titles</vt:lpstr>
      </vt:variant>
      <vt:variant>
        <vt:i4>34</vt:i4>
      </vt:variant>
    </vt:vector>
  </HeadingPairs>
  <TitlesOfParts>
    <vt:vector size="60" baseType="lpstr">
      <vt:lpstr>Arial</vt:lpstr>
      <vt:lpstr>Arial Black</vt:lpstr>
      <vt:lpstr>Berlin Sans FB Demi</vt:lpstr>
      <vt:lpstr>Calibri</vt:lpstr>
      <vt:lpstr>Calibri Light</vt:lpstr>
      <vt:lpstr>Century Schoolbook</vt:lpstr>
      <vt:lpstr>Sabon Next LT</vt:lpstr>
      <vt:lpstr>Symbol</vt:lpstr>
      <vt:lpstr>Tenorite</vt:lpstr>
      <vt:lpstr>Times New Roman</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1_Office Theme</vt:lpstr>
      <vt:lpstr>2_Office Theme</vt:lpstr>
      <vt:lpstr>Microsoft Excel Worksheet</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CARES Allocations Other allowable CARES expenditures include: </vt:lpstr>
      <vt:lpstr>Questions? </vt:lpstr>
      <vt:lpstr>(South Atlanta  Budget Feedback Discussion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PowerPoint Presentation</vt:lpstr>
      <vt:lpstr>Questions for the GO Team to Consider and Discuss</vt:lpstr>
      <vt:lpstr>Where We’re Going?</vt:lpstr>
      <vt:lpstr>What’s Next?</vt:lpstr>
      <vt:lpstr>Thank you</vt:lpstr>
      <vt:lpstr>PowerPoint Presentation</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Coates, Michelle</cp:lastModifiedBy>
  <cp:revision>48</cp:revision>
  <cp:lastPrinted>2020-01-13T18:18:48Z</cp:lastPrinted>
  <dcterms:created xsi:type="dcterms:W3CDTF">2014-12-15T21:46:52Z</dcterms:created>
  <dcterms:modified xsi:type="dcterms:W3CDTF">2023-02-13T16:14:39Z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